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73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2FFC"/>
    <a:srgbClr val="98362F"/>
    <a:srgbClr val="CC73B0"/>
    <a:srgbClr val="EBB4DC"/>
    <a:srgbClr val="D988C4"/>
    <a:srgbClr val="8D898A"/>
    <a:srgbClr val="D0CECF"/>
    <a:srgbClr val="F8CB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68" autoAdjust="0"/>
    <p:restoredTop sz="87230" autoAdjust="0"/>
  </p:normalViewPr>
  <p:slideViewPr>
    <p:cSldViewPr snapToGrid="0">
      <p:cViewPr varScale="1">
        <p:scale>
          <a:sx n="66" d="100"/>
          <a:sy n="66" d="100"/>
        </p:scale>
        <p:origin x="139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nnveig Brørvik Sæten" userId="235e341c-2ce0-4f07-84f1-51636dc7059d" providerId="ADAL" clId="{6499649A-9447-464A-BC89-8484B4975891}"/>
    <pc:docChg chg="custSel addSld modSld">
      <pc:chgData name="Rannveig Brørvik Sæten" userId="235e341c-2ce0-4f07-84f1-51636dc7059d" providerId="ADAL" clId="{6499649A-9447-464A-BC89-8484B4975891}" dt="2021-11-09T06:38:17.985" v="550" actId="20577"/>
      <pc:docMkLst>
        <pc:docMk/>
      </pc:docMkLst>
      <pc:sldChg chg="addSp modSp">
        <pc:chgData name="Rannveig Brørvik Sæten" userId="235e341c-2ce0-4f07-84f1-51636dc7059d" providerId="ADAL" clId="{6499649A-9447-464A-BC89-8484B4975891}" dt="2021-11-08T20:01:01.683" v="516"/>
        <pc:sldMkLst>
          <pc:docMk/>
          <pc:sldMk cId="3779911771" sldId="256"/>
        </pc:sldMkLst>
        <pc:spChg chg="add mod">
          <ac:chgData name="Rannveig Brørvik Sæten" userId="235e341c-2ce0-4f07-84f1-51636dc7059d" providerId="ADAL" clId="{6499649A-9447-464A-BC89-8484B4975891}" dt="2021-11-08T20:01:01.683" v="516"/>
          <ac:spMkLst>
            <pc:docMk/>
            <pc:sldMk cId="3779911771" sldId="256"/>
            <ac:spMk id="9" creationId="{AA22966D-1D2D-4F25-8CFD-2E0B000676B8}"/>
          </ac:spMkLst>
        </pc:spChg>
      </pc:sldChg>
      <pc:sldChg chg="modSp">
        <pc:chgData name="Rannveig Brørvik Sæten" userId="235e341c-2ce0-4f07-84f1-51636dc7059d" providerId="ADAL" clId="{6499649A-9447-464A-BC89-8484B4975891}" dt="2021-11-08T20:03:06.568" v="532" actId="20577"/>
        <pc:sldMkLst>
          <pc:docMk/>
          <pc:sldMk cId="3125274191" sldId="258"/>
        </pc:sldMkLst>
        <pc:graphicFrameChg chg="mod">
          <ac:chgData name="Rannveig Brørvik Sæten" userId="235e341c-2ce0-4f07-84f1-51636dc7059d" providerId="ADAL" clId="{6499649A-9447-464A-BC89-8484B4975891}" dt="2021-11-08T20:03:06.568" v="532" actId="20577"/>
          <ac:graphicFrameMkLst>
            <pc:docMk/>
            <pc:sldMk cId="3125274191" sldId="258"/>
            <ac:graphicFrameMk id="5" creationId="{F66E73B3-A6AB-4F84-A6D4-03CE25A54CA9}"/>
          </ac:graphicFrameMkLst>
        </pc:graphicFrameChg>
      </pc:sldChg>
      <pc:sldChg chg="modSp mod">
        <pc:chgData name="Rannveig Brørvik Sæten" userId="235e341c-2ce0-4f07-84f1-51636dc7059d" providerId="ADAL" clId="{6499649A-9447-464A-BC89-8484B4975891}" dt="2021-11-08T13:55:28.581" v="502" actId="20577"/>
        <pc:sldMkLst>
          <pc:docMk/>
          <pc:sldMk cId="2683085262" sldId="259"/>
        </pc:sldMkLst>
        <pc:spChg chg="mod">
          <ac:chgData name="Rannveig Brørvik Sæten" userId="235e341c-2ce0-4f07-84f1-51636dc7059d" providerId="ADAL" clId="{6499649A-9447-464A-BC89-8484B4975891}" dt="2021-11-08T13:55:28.581" v="502" actId="20577"/>
          <ac:spMkLst>
            <pc:docMk/>
            <pc:sldMk cId="2683085262" sldId="259"/>
            <ac:spMk id="7" creationId="{9D7EFDD3-F3DA-4DCA-B3E2-D23E3161B05A}"/>
          </ac:spMkLst>
        </pc:spChg>
      </pc:sldChg>
      <pc:sldChg chg="addSp modSp modAnim">
        <pc:chgData name="Rannveig Brørvik Sæten" userId="235e341c-2ce0-4f07-84f1-51636dc7059d" providerId="ADAL" clId="{6499649A-9447-464A-BC89-8484B4975891}" dt="2021-11-09T06:29:28.119" v="538"/>
        <pc:sldMkLst>
          <pc:docMk/>
          <pc:sldMk cId="805859228" sldId="266"/>
        </pc:sldMkLst>
        <pc:grpChg chg="add mod">
          <ac:chgData name="Rannveig Brørvik Sæten" userId="235e341c-2ce0-4f07-84f1-51636dc7059d" providerId="ADAL" clId="{6499649A-9447-464A-BC89-8484B4975891}" dt="2021-11-09T06:20:24.891" v="533" actId="164"/>
          <ac:grpSpMkLst>
            <pc:docMk/>
            <pc:sldMk cId="805859228" sldId="266"/>
            <ac:grpSpMk id="4" creationId="{BD624597-7648-4950-8A91-A986E73C4F23}"/>
          </ac:grpSpMkLst>
        </pc:grpChg>
        <pc:graphicFrameChg chg="add mod">
          <ac:chgData name="Rannveig Brørvik Sæten" userId="235e341c-2ce0-4f07-84f1-51636dc7059d" providerId="ADAL" clId="{6499649A-9447-464A-BC89-8484B4975891}" dt="2021-11-09T06:22:22.291" v="534"/>
          <ac:graphicFrameMkLst>
            <pc:docMk/>
            <pc:sldMk cId="805859228" sldId="266"/>
            <ac:graphicFrameMk id="18" creationId="{25071588-A992-4284-8F26-A2028BC7E2A1}"/>
          </ac:graphicFrameMkLst>
        </pc:graphicFrameChg>
        <pc:graphicFrameChg chg="add mod">
          <ac:chgData name="Rannveig Brørvik Sæten" userId="235e341c-2ce0-4f07-84f1-51636dc7059d" providerId="ADAL" clId="{6499649A-9447-464A-BC89-8484B4975891}" dt="2021-11-09T06:24:05.318" v="535"/>
          <ac:graphicFrameMkLst>
            <pc:docMk/>
            <pc:sldMk cId="805859228" sldId="266"/>
            <ac:graphicFrameMk id="19" creationId="{98BB7FE2-C8D6-4D84-9E04-D4761F03351C}"/>
          </ac:graphicFrameMkLst>
        </pc:graphicFrameChg>
        <pc:picChg chg="mod">
          <ac:chgData name="Rannveig Brørvik Sæten" userId="235e341c-2ce0-4f07-84f1-51636dc7059d" providerId="ADAL" clId="{6499649A-9447-464A-BC89-8484B4975891}" dt="2021-11-09T06:20:24.891" v="533" actId="164"/>
          <ac:picMkLst>
            <pc:docMk/>
            <pc:sldMk cId="805859228" sldId="266"/>
            <ac:picMk id="12" creationId="{FBC66197-D2C7-4CAA-A770-D61F96953A52}"/>
          </ac:picMkLst>
        </pc:picChg>
        <pc:picChg chg="mod">
          <ac:chgData name="Rannveig Brørvik Sæten" userId="235e341c-2ce0-4f07-84f1-51636dc7059d" providerId="ADAL" clId="{6499649A-9447-464A-BC89-8484B4975891}" dt="2021-11-09T06:20:24.891" v="533" actId="164"/>
          <ac:picMkLst>
            <pc:docMk/>
            <pc:sldMk cId="805859228" sldId="266"/>
            <ac:picMk id="13" creationId="{3D0D8EF4-EEF2-4EF2-8AEC-22AB05EDF515}"/>
          </ac:picMkLst>
        </pc:picChg>
        <pc:picChg chg="mod">
          <ac:chgData name="Rannveig Brørvik Sæten" userId="235e341c-2ce0-4f07-84f1-51636dc7059d" providerId="ADAL" clId="{6499649A-9447-464A-BC89-8484B4975891}" dt="2021-11-09T06:20:24.891" v="533" actId="164"/>
          <ac:picMkLst>
            <pc:docMk/>
            <pc:sldMk cId="805859228" sldId="266"/>
            <ac:picMk id="14" creationId="{20AE5571-C077-4E97-8D4F-B938AD5768DD}"/>
          </ac:picMkLst>
        </pc:picChg>
      </pc:sldChg>
      <pc:sldChg chg="addSp modSp mod">
        <pc:chgData name="Rannveig Brørvik Sæten" userId="235e341c-2ce0-4f07-84f1-51636dc7059d" providerId="ADAL" clId="{6499649A-9447-464A-BC89-8484B4975891}" dt="2021-11-04T15:05:17.352" v="243" actId="1076"/>
        <pc:sldMkLst>
          <pc:docMk/>
          <pc:sldMk cId="4125953350" sldId="269"/>
        </pc:sldMkLst>
        <pc:spChg chg="add mod">
          <ac:chgData name="Rannveig Brørvik Sæten" userId="235e341c-2ce0-4f07-84f1-51636dc7059d" providerId="ADAL" clId="{6499649A-9447-464A-BC89-8484B4975891}" dt="2021-11-04T15:05:17.352" v="243" actId="1076"/>
          <ac:spMkLst>
            <pc:docMk/>
            <pc:sldMk cId="4125953350" sldId="269"/>
            <ac:spMk id="11" creationId="{426A8E74-CBD0-4122-8C9F-FCF5B1C8B480}"/>
          </ac:spMkLst>
        </pc:spChg>
      </pc:sldChg>
      <pc:sldChg chg="modSp">
        <pc:chgData name="Rannveig Brørvik Sæten" userId="235e341c-2ce0-4f07-84f1-51636dc7059d" providerId="ADAL" clId="{6499649A-9447-464A-BC89-8484B4975891}" dt="2021-11-09T06:38:17.985" v="550" actId="20577"/>
        <pc:sldMkLst>
          <pc:docMk/>
          <pc:sldMk cId="1159779077" sldId="270"/>
        </pc:sldMkLst>
        <pc:graphicFrameChg chg="mod">
          <ac:chgData name="Rannveig Brørvik Sæten" userId="235e341c-2ce0-4f07-84f1-51636dc7059d" providerId="ADAL" clId="{6499649A-9447-464A-BC89-8484B4975891}" dt="2021-11-09T06:38:17.985" v="550" actId="20577"/>
          <ac:graphicFrameMkLst>
            <pc:docMk/>
            <pc:sldMk cId="1159779077" sldId="270"/>
            <ac:graphicFrameMk id="5" creationId="{871A6A77-4D7D-4C02-BA57-CD140C27A1BA}"/>
          </ac:graphicFrameMkLst>
        </pc:graphicFrameChg>
      </pc:sldChg>
      <pc:sldChg chg="modSp mod">
        <pc:chgData name="Rannveig Brørvik Sæten" userId="235e341c-2ce0-4f07-84f1-51636dc7059d" providerId="ADAL" clId="{6499649A-9447-464A-BC89-8484B4975891}" dt="2021-11-04T14:53:26.623" v="102" actId="12"/>
        <pc:sldMkLst>
          <pc:docMk/>
          <pc:sldMk cId="1323933965" sldId="271"/>
        </pc:sldMkLst>
        <pc:spChg chg="mod">
          <ac:chgData name="Rannveig Brørvik Sæten" userId="235e341c-2ce0-4f07-84f1-51636dc7059d" providerId="ADAL" clId="{6499649A-9447-464A-BC89-8484B4975891}" dt="2021-11-04T14:53:26.623" v="102" actId="12"/>
          <ac:spMkLst>
            <pc:docMk/>
            <pc:sldMk cId="1323933965" sldId="271"/>
            <ac:spMk id="5" creationId="{CA4DC5F4-33B8-4689-81E8-454C32EB5BD0}"/>
          </ac:spMkLst>
        </pc:spChg>
      </pc:sldChg>
      <pc:sldChg chg="addSp delSp modSp new mod">
        <pc:chgData name="Rannveig Brørvik Sæten" userId="235e341c-2ce0-4f07-84f1-51636dc7059d" providerId="ADAL" clId="{6499649A-9447-464A-BC89-8484B4975891}" dt="2021-11-08T19:39:01.096" v="503"/>
        <pc:sldMkLst>
          <pc:docMk/>
          <pc:sldMk cId="114653356" sldId="273"/>
        </pc:sldMkLst>
        <pc:spChg chg="mod">
          <ac:chgData name="Rannveig Brørvik Sæten" userId="235e341c-2ce0-4f07-84f1-51636dc7059d" providerId="ADAL" clId="{6499649A-9447-464A-BC89-8484B4975891}" dt="2021-11-04T13:53:40.013" v="72" actId="122"/>
          <ac:spMkLst>
            <pc:docMk/>
            <pc:sldMk cId="114653356" sldId="273"/>
            <ac:spMk id="2" creationId="{020BDD5F-E6A2-4471-8A21-6D575D6A08E6}"/>
          </ac:spMkLst>
        </pc:spChg>
        <pc:spChg chg="del">
          <ac:chgData name="Rannveig Brørvik Sæten" userId="235e341c-2ce0-4f07-84f1-51636dc7059d" providerId="ADAL" clId="{6499649A-9447-464A-BC89-8484B4975891}" dt="2021-11-04T14:50:05.840" v="75" actId="22"/>
          <ac:spMkLst>
            <pc:docMk/>
            <pc:sldMk cId="114653356" sldId="273"/>
            <ac:spMk id="3" creationId="{1A81E248-8B04-44C5-9B5A-3D236005BEA8}"/>
          </ac:spMkLst>
        </pc:spChg>
        <pc:spChg chg="add del mod">
          <ac:chgData name="Rannveig Brørvik Sæten" userId="235e341c-2ce0-4f07-84f1-51636dc7059d" providerId="ADAL" clId="{6499649A-9447-464A-BC89-8484B4975891}" dt="2021-11-05T14:48:42.812" v="248"/>
          <ac:spMkLst>
            <pc:docMk/>
            <pc:sldMk cId="114653356" sldId="273"/>
            <ac:spMk id="3" creationId="{8CF70344-5168-49DE-92B0-A8601625A5D8}"/>
          </ac:spMkLst>
        </pc:spChg>
        <pc:spChg chg="add mod">
          <ac:chgData name="Rannveig Brørvik Sæten" userId="235e341c-2ce0-4f07-84f1-51636dc7059d" providerId="ADAL" clId="{6499649A-9447-464A-BC89-8484B4975891}" dt="2021-11-05T15:02:06.058" v="493" actId="20577"/>
          <ac:spMkLst>
            <pc:docMk/>
            <pc:sldMk cId="114653356" sldId="273"/>
            <ac:spMk id="5" creationId="{60DECB13-EC5C-4B93-A4F1-01766316F8BB}"/>
          </ac:spMkLst>
        </pc:spChg>
        <pc:spChg chg="add mod">
          <ac:chgData name="Rannveig Brørvik Sæten" userId="235e341c-2ce0-4f07-84f1-51636dc7059d" providerId="ADAL" clId="{6499649A-9447-464A-BC89-8484B4975891}" dt="2021-11-08T19:39:01.096" v="503"/>
          <ac:spMkLst>
            <pc:docMk/>
            <pc:sldMk cId="114653356" sldId="273"/>
            <ac:spMk id="6" creationId="{8BBFEC9E-9F84-49D9-847B-35E6842B9246}"/>
          </ac:spMkLst>
        </pc:spChg>
        <pc:picChg chg="add mod ord">
          <ac:chgData name="Rannveig Brørvik Sæten" userId="235e341c-2ce0-4f07-84f1-51636dc7059d" providerId="ADAL" clId="{6499649A-9447-464A-BC89-8484B4975891}" dt="2021-11-05T14:48:29.620" v="245" actId="1076"/>
          <ac:picMkLst>
            <pc:docMk/>
            <pc:sldMk cId="114653356" sldId="273"/>
            <ac:picMk id="7" creationId="{45D24BFC-4342-4AD3-B098-F596E33A44AA}"/>
          </ac:picMkLst>
        </pc:picChg>
        <pc:cxnChg chg="add mod">
          <ac:chgData name="Rannveig Brørvik Sæten" userId="235e341c-2ce0-4f07-84f1-51636dc7059d" providerId="ADAL" clId="{6499649A-9447-464A-BC89-8484B4975891}" dt="2021-11-04T14:07:11.208" v="74" actId="14100"/>
          <ac:cxnSpMkLst>
            <pc:docMk/>
            <pc:sldMk cId="114653356" sldId="273"/>
            <ac:cxnSpMk id="4" creationId="{64E9EFFF-05C1-46F0-B342-98BB9F733A37}"/>
          </ac:cxnSpMkLst>
        </pc:cxnChg>
      </pc:sldChg>
    </pc:docChg>
  </pc:docChgLst>
  <pc:docChgLst>
    <pc:chgData name="Jahren, Ingerid Rolstad" userId="98765260-cbea-415a-8c92-c2bf7d417878" providerId="ADAL" clId="{44A5BEC8-3397-42E2-9399-B4AB6095A597}"/>
    <pc:docChg chg="modSld">
      <pc:chgData name="Jahren, Ingerid Rolstad" userId="98765260-cbea-415a-8c92-c2bf7d417878" providerId="ADAL" clId="{44A5BEC8-3397-42E2-9399-B4AB6095A597}" dt="2021-11-17T08:33:30.430" v="2" actId="20577"/>
      <pc:docMkLst>
        <pc:docMk/>
      </pc:docMkLst>
      <pc:sldChg chg="modNotesTx">
        <pc:chgData name="Jahren, Ingerid Rolstad" userId="98765260-cbea-415a-8c92-c2bf7d417878" providerId="ADAL" clId="{44A5BEC8-3397-42E2-9399-B4AB6095A597}" dt="2021-11-17T08:33:10.306" v="0" actId="20577"/>
        <pc:sldMkLst>
          <pc:docMk/>
          <pc:sldMk cId="3779911771" sldId="256"/>
        </pc:sldMkLst>
      </pc:sldChg>
      <pc:sldChg chg="modNotesTx">
        <pc:chgData name="Jahren, Ingerid Rolstad" userId="98765260-cbea-415a-8c92-c2bf7d417878" providerId="ADAL" clId="{44A5BEC8-3397-42E2-9399-B4AB6095A597}" dt="2021-11-17T08:33:17.203" v="1" actId="20577"/>
        <pc:sldMkLst>
          <pc:docMk/>
          <pc:sldMk cId="2683085262" sldId="259"/>
        </pc:sldMkLst>
      </pc:sldChg>
      <pc:sldChg chg="modNotesTx">
        <pc:chgData name="Jahren, Ingerid Rolstad" userId="98765260-cbea-415a-8c92-c2bf7d417878" providerId="ADAL" clId="{44A5BEC8-3397-42E2-9399-B4AB6095A597}" dt="2021-11-17T08:33:30.430" v="2" actId="20577"/>
        <pc:sldMkLst>
          <pc:docMk/>
          <pc:sldMk cId="1509985434" sldId="26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380FFA-2A11-4D6B-9DBA-8C285E48640A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F4CE786-D314-4F5A-B4B0-6D04AA4D715E}">
      <dgm:prSet/>
      <dgm:spPr/>
      <dgm:t>
        <a:bodyPr/>
        <a:lstStyle/>
        <a:p>
          <a:r>
            <a:rPr lang="nb-NO" dirty="0"/>
            <a:t>Analysere effekten av å representere de ulike marine stratigrafiske enhetene i en 3D strømningsmodell for studieområdet</a:t>
          </a:r>
          <a:endParaRPr lang="en-US" dirty="0"/>
        </a:p>
      </dgm:t>
    </dgm:pt>
    <dgm:pt modelId="{6C85F712-3DF6-4441-8C53-A374D867D608}" type="parTrans" cxnId="{687ED41D-5243-4410-ADB7-539EE10B09AA}">
      <dgm:prSet/>
      <dgm:spPr/>
      <dgm:t>
        <a:bodyPr/>
        <a:lstStyle/>
        <a:p>
          <a:endParaRPr lang="en-US"/>
        </a:p>
      </dgm:t>
    </dgm:pt>
    <dgm:pt modelId="{05AA1726-2EBA-42CF-91B2-24537D7FC33C}" type="sibTrans" cxnId="{687ED41D-5243-4410-ADB7-539EE10B09AA}">
      <dgm:prSet/>
      <dgm:spPr/>
      <dgm:t>
        <a:bodyPr/>
        <a:lstStyle/>
        <a:p>
          <a:endParaRPr lang="en-US"/>
        </a:p>
      </dgm:t>
    </dgm:pt>
    <dgm:pt modelId="{837125BA-B436-4045-819E-7614751CDCC4}">
      <dgm:prSet/>
      <dgm:spPr/>
      <dgm:t>
        <a:bodyPr/>
        <a:lstStyle/>
        <a:p>
          <a:r>
            <a:rPr lang="nb-NO" dirty="0"/>
            <a:t>Vurdere hvilken effekt den sedimentære lagfordelingen i </a:t>
          </a:r>
          <a:r>
            <a:rPr lang="nb-NO" dirty="0" err="1"/>
            <a:t>akvitarden</a:t>
          </a:r>
          <a:r>
            <a:rPr lang="nb-NO" dirty="0"/>
            <a:t> har for poretrykksfordeling og migrasjon, og de assosierte potensielle risikoene ved slike endringer i en urban sammenheng</a:t>
          </a:r>
          <a:endParaRPr lang="en-US" dirty="0"/>
        </a:p>
      </dgm:t>
    </dgm:pt>
    <dgm:pt modelId="{4FF645A5-70F3-4E3F-861F-9A99DBC0873B}" type="parTrans" cxnId="{A971D469-7560-414E-9702-E584980EAF71}">
      <dgm:prSet/>
      <dgm:spPr/>
      <dgm:t>
        <a:bodyPr/>
        <a:lstStyle/>
        <a:p>
          <a:endParaRPr lang="en-US"/>
        </a:p>
      </dgm:t>
    </dgm:pt>
    <dgm:pt modelId="{92F3AB71-5102-4660-97D3-FA1F0AFDD39A}" type="sibTrans" cxnId="{A971D469-7560-414E-9702-E584980EAF71}">
      <dgm:prSet/>
      <dgm:spPr/>
      <dgm:t>
        <a:bodyPr/>
        <a:lstStyle/>
        <a:p>
          <a:endParaRPr lang="en-US"/>
        </a:p>
      </dgm:t>
    </dgm:pt>
    <dgm:pt modelId="{1FD57308-944A-4F15-9F54-FAF2BC1008D5}">
      <dgm:prSet/>
      <dgm:spPr/>
      <dgm:t>
        <a:bodyPr/>
        <a:lstStyle/>
        <a:p>
          <a:r>
            <a:rPr lang="nb-NO" dirty="0"/>
            <a:t>Vurdere potensialet for differensial </a:t>
          </a:r>
          <a:r>
            <a:rPr lang="nb-NO" dirty="0" err="1"/>
            <a:t>kompaksjon</a:t>
          </a:r>
          <a:r>
            <a:rPr lang="nb-NO" dirty="0"/>
            <a:t> som en følge av poretrykksendringer i </a:t>
          </a:r>
          <a:r>
            <a:rPr lang="nb-NO" dirty="0" err="1"/>
            <a:t>akvitarden</a:t>
          </a:r>
          <a:endParaRPr lang="en-US" dirty="0"/>
        </a:p>
      </dgm:t>
    </dgm:pt>
    <dgm:pt modelId="{ECBB2F33-B8CC-4D81-B396-E90FE199C9C0}" type="parTrans" cxnId="{4BB0205C-112E-4E96-998A-048D477E8D57}">
      <dgm:prSet/>
      <dgm:spPr/>
      <dgm:t>
        <a:bodyPr/>
        <a:lstStyle/>
        <a:p>
          <a:endParaRPr lang="en-US"/>
        </a:p>
      </dgm:t>
    </dgm:pt>
    <dgm:pt modelId="{E28E320D-DBA6-434F-B389-B62175088DD1}" type="sibTrans" cxnId="{4BB0205C-112E-4E96-998A-048D477E8D57}">
      <dgm:prSet/>
      <dgm:spPr/>
      <dgm:t>
        <a:bodyPr/>
        <a:lstStyle/>
        <a:p>
          <a:endParaRPr lang="en-US"/>
        </a:p>
      </dgm:t>
    </dgm:pt>
    <dgm:pt modelId="{50C1A335-7A98-4958-87F9-33E5B093F17D}" type="pres">
      <dgm:prSet presAssocID="{C9380FFA-2A11-4D6B-9DBA-8C285E48640A}" presName="vert0" presStyleCnt="0">
        <dgm:presLayoutVars>
          <dgm:dir/>
          <dgm:animOne val="branch"/>
          <dgm:animLvl val="lvl"/>
        </dgm:presLayoutVars>
      </dgm:prSet>
      <dgm:spPr/>
    </dgm:pt>
    <dgm:pt modelId="{9D6E0F8F-EA15-40F0-842C-E6090488D93F}" type="pres">
      <dgm:prSet presAssocID="{1F4CE786-D314-4F5A-B4B0-6D04AA4D715E}" presName="thickLine" presStyleLbl="alignNode1" presStyleIdx="0" presStyleCnt="3"/>
      <dgm:spPr/>
    </dgm:pt>
    <dgm:pt modelId="{23EA5A9C-E5A1-488B-9098-AE80BE9C57EE}" type="pres">
      <dgm:prSet presAssocID="{1F4CE786-D314-4F5A-B4B0-6D04AA4D715E}" presName="horz1" presStyleCnt="0"/>
      <dgm:spPr/>
    </dgm:pt>
    <dgm:pt modelId="{D78A8073-8F85-464E-B786-54129A8AF080}" type="pres">
      <dgm:prSet presAssocID="{1F4CE786-D314-4F5A-B4B0-6D04AA4D715E}" presName="tx1" presStyleLbl="revTx" presStyleIdx="0" presStyleCnt="3"/>
      <dgm:spPr/>
    </dgm:pt>
    <dgm:pt modelId="{641A08FF-3A78-4696-BB77-78EE1AC67396}" type="pres">
      <dgm:prSet presAssocID="{1F4CE786-D314-4F5A-B4B0-6D04AA4D715E}" presName="vert1" presStyleCnt="0"/>
      <dgm:spPr/>
    </dgm:pt>
    <dgm:pt modelId="{F4DE19F6-AC50-460D-8C81-9B99DDAF1D7E}" type="pres">
      <dgm:prSet presAssocID="{837125BA-B436-4045-819E-7614751CDCC4}" presName="thickLine" presStyleLbl="alignNode1" presStyleIdx="1" presStyleCnt="3"/>
      <dgm:spPr/>
    </dgm:pt>
    <dgm:pt modelId="{50C4424A-59EF-4D5D-B022-C322258B0A71}" type="pres">
      <dgm:prSet presAssocID="{837125BA-B436-4045-819E-7614751CDCC4}" presName="horz1" presStyleCnt="0"/>
      <dgm:spPr/>
    </dgm:pt>
    <dgm:pt modelId="{3ACFF9CB-0B3D-4CF1-B930-627412DB2ED4}" type="pres">
      <dgm:prSet presAssocID="{837125BA-B436-4045-819E-7614751CDCC4}" presName="tx1" presStyleLbl="revTx" presStyleIdx="1" presStyleCnt="3"/>
      <dgm:spPr/>
    </dgm:pt>
    <dgm:pt modelId="{ECF9B8CB-CB6D-4392-96C9-41A5B82AC2CE}" type="pres">
      <dgm:prSet presAssocID="{837125BA-B436-4045-819E-7614751CDCC4}" presName="vert1" presStyleCnt="0"/>
      <dgm:spPr/>
    </dgm:pt>
    <dgm:pt modelId="{09B47BDC-81F0-4685-8350-52FE6B9EBCEB}" type="pres">
      <dgm:prSet presAssocID="{1FD57308-944A-4F15-9F54-FAF2BC1008D5}" presName="thickLine" presStyleLbl="alignNode1" presStyleIdx="2" presStyleCnt="3"/>
      <dgm:spPr/>
    </dgm:pt>
    <dgm:pt modelId="{69B10626-B55B-406B-B80D-0854A98AAAD9}" type="pres">
      <dgm:prSet presAssocID="{1FD57308-944A-4F15-9F54-FAF2BC1008D5}" presName="horz1" presStyleCnt="0"/>
      <dgm:spPr/>
    </dgm:pt>
    <dgm:pt modelId="{E57EDCF2-5D49-4B2E-8702-1D5E6E5687FF}" type="pres">
      <dgm:prSet presAssocID="{1FD57308-944A-4F15-9F54-FAF2BC1008D5}" presName="tx1" presStyleLbl="revTx" presStyleIdx="2" presStyleCnt="3"/>
      <dgm:spPr/>
    </dgm:pt>
    <dgm:pt modelId="{7F64EEAF-5E52-4BF2-80F0-E109A0D71E86}" type="pres">
      <dgm:prSet presAssocID="{1FD57308-944A-4F15-9F54-FAF2BC1008D5}" presName="vert1" presStyleCnt="0"/>
      <dgm:spPr/>
    </dgm:pt>
  </dgm:ptLst>
  <dgm:cxnLst>
    <dgm:cxn modelId="{8061D607-0A77-4E4A-AC48-C32591944528}" type="presOf" srcId="{1F4CE786-D314-4F5A-B4B0-6D04AA4D715E}" destId="{D78A8073-8F85-464E-B786-54129A8AF080}" srcOrd="0" destOrd="0" presId="urn:microsoft.com/office/officeart/2008/layout/LinedList"/>
    <dgm:cxn modelId="{687ED41D-5243-4410-ADB7-539EE10B09AA}" srcId="{C9380FFA-2A11-4D6B-9DBA-8C285E48640A}" destId="{1F4CE786-D314-4F5A-B4B0-6D04AA4D715E}" srcOrd="0" destOrd="0" parTransId="{6C85F712-3DF6-4441-8C53-A374D867D608}" sibTransId="{05AA1726-2EBA-42CF-91B2-24537D7FC33C}"/>
    <dgm:cxn modelId="{4BB0205C-112E-4E96-998A-048D477E8D57}" srcId="{C9380FFA-2A11-4D6B-9DBA-8C285E48640A}" destId="{1FD57308-944A-4F15-9F54-FAF2BC1008D5}" srcOrd="2" destOrd="0" parTransId="{ECBB2F33-B8CC-4D81-B396-E90FE199C9C0}" sibTransId="{E28E320D-DBA6-434F-B389-B62175088DD1}"/>
    <dgm:cxn modelId="{A971D469-7560-414E-9702-E584980EAF71}" srcId="{C9380FFA-2A11-4D6B-9DBA-8C285E48640A}" destId="{837125BA-B436-4045-819E-7614751CDCC4}" srcOrd="1" destOrd="0" parTransId="{4FF645A5-70F3-4E3F-861F-9A99DBC0873B}" sibTransId="{92F3AB71-5102-4660-97D3-FA1F0AFDD39A}"/>
    <dgm:cxn modelId="{35EAB5CB-9B39-48D9-B525-C53E3701B78D}" type="presOf" srcId="{C9380FFA-2A11-4D6B-9DBA-8C285E48640A}" destId="{50C1A335-7A98-4958-87F9-33E5B093F17D}" srcOrd="0" destOrd="0" presId="urn:microsoft.com/office/officeart/2008/layout/LinedList"/>
    <dgm:cxn modelId="{E3DD24CF-4D00-4566-A894-C7C2634370DC}" type="presOf" srcId="{837125BA-B436-4045-819E-7614751CDCC4}" destId="{3ACFF9CB-0B3D-4CF1-B930-627412DB2ED4}" srcOrd="0" destOrd="0" presId="urn:microsoft.com/office/officeart/2008/layout/LinedList"/>
    <dgm:cxn modelId="{AEEB48EB-4C88-4F07-AC7C-8EB144E4F8D5}" type="presOf" srcId="{1FD57308-944A-4F15-9F54-FAF2BC1008D5}" destId="{E57EDCF2-5D49-4B2E-8702-1D5E6E5687FF}" srcOrd="0" destOrd="0" presId="urn:microsoft.com/office/officeart/2008/layout/LinedList"/>
    <dgm:cxn modelId="{0DE8DE9E-C2F1-4E7E-907C-41E4E272A523}" type="presParOf" srcId="{50C1A335-7A98-4958-87F9-33E5B093F17D}" destId="{9D6E0F8F-EA15-40F0-842C-E6090488D93F}" srcOrd="0" destOrd="0" presId="urn:microsoft.com/office/officeart/2008/layout/LinedList"/>
    <dgm:cxn modelId="{E81735F5-5BC3-4A64-9AE8-653FA5D5203F}" type="presParOf" srcId="{50C1A335-7A98-4958-87F9-33E5B093F17D}" destId="{23EA5A9C-E5A1-488B-9098-AE80BE9C57EE}" srcOrd="1" destOrd="0" presId="urn:microsoft.com/office/officeart/2008/layout/LinedList"/>
    <dgm:cxn modelId="{E035F36F-EDC8-4D28-BD8C-FAD8D3875C49}" type="presParOf" srcId="{23EA5A9C-E5A1-488B-9098-AE80BE9C57EE}" destId="{D78A8073-8F85-464E-B786-54129A8AF080}" srcOrd="0" destOrd="0" presId="urn:microsoft.com/office/officeart/2008/layout/LinedList"/>
    <dgm:cxn modelId="{6BEBEE62-53E2-4F70-8E0F-7297EBFC8295}" type="presParOf" srcId="{23EA5A9C-E5A1-488B-9098-AE80BE9C57EE}" destId="{641A08FF-3A78-4696-BB77-78EE1AC67396}" srcOrd="1" destOrd="0" presId="urn:microsoft.com/office/officeart/2008/layout/LinedList"/>
    <dgm:cxn modelId="{17DBE59B-EDCD-4FF7-B525-A8A16F73CFA5}" type="presParOf" srcId="{50C1A335-7A98-4958-87F9-33E5B093F17D}" destId="{F4DE19F6-AC50-460D-8C81-9B99DDAF1D7E}" srcOrd="2" destOrd="0" presId="urn:microsoft.com/office/officeart/2008/layout/LinedList"/>
    <dgm:cxn modelId="{BC8467FD-B8DF-4738-BD66-479A6AD877D0}" type="presParOf" srcId="{50C1A335-7A98-4958-87F9-33E5B093F17D}" destId="{50C4424A-59EF-4D5D-B022-C322258B0A71}" srcOrd="3" destOrd="0" presId="urn:microsoft.com/office/officeart/2008/layout/LinedList"/>
    <dgm:cxn modelId="{459C8906-DEE2-4D5F-B4AB-E643138B2AA2}" type="presParOf" srcId="{50C4424A-59EF-4D5D-B022-C322258B0A71}" destId="{3ACFF9CB-0B3D-4CF1-B930-627412DB2ED4}" srcOrd="0" destOrd="0" presId="urn:microsoft.com/office/officeart/2008/layout/LinedList"/>
    <dgm:cxn modelId="{B50CD4BE-7F33-4994-99D4-F6AE8927F503}" type="presParOf" srcId="{50C4424A-59EF-4D5D-B022-C322258B0A71}" destId="{ECF9B8CB-CB6D-4392-96C9-41A5B82AC2CE}" srcOrd="1" destOrd="0" presId="urn:microsoft.com/office/officeart/2008/layout/LinedList"/>
    <dgm:cxn modelId="{B040B792-58E8-4AD1-98D8-0B5BB3631118}" type="presParOf" srcId="{50C1A335-7A98-4958-87F9-33E5B093F17D}" destId="{09B47BDC-81F0-4685-8350-52FE6B9EBCEB}" srcOrd="4" destOrd="0" presId="urn:microsoft.com/office/officeart/2008/layout/LinedList"/>
    <dgm:cxn modelId="{6C4E5DC7-70E2-43D0-93DF-416D6DFA33CA}" type="presParOf" srcId="{50C1A335-7A98-4958-87F9-33E5B093F17D}" destId="{69B10626-B55B-406B-B80D-0854A98AAAD9}" srcOrd="5" destOrd="0" presId="urn:microsoft.com/office/officeart/2008/layout/LinedList"/>
    <dgm:cxn modelId="{F027337E-EAF1-4653-94DC-528A29D3BF8F}" type="presParOf" srcId="{69B10626-B55B-406B-B80D-0854A98AAAD9}" destId="{E57EDCF2-5D49-4B2E-8702-1D5E6E5687FF}" srcOrd="0" destOrd="0" presId="urn:microsoft.com/office/officeart/2008/layout/LinedList"/>
    <dgm:cxn modelId="{BCE06C2E-203A-4F74-813E-5CACF63154D5}" type="presParOf" srcId="{69B10626-B55B-406B-B80D-0854A98AAAD9}" destId="{7F64EEAF-5E52-4BF2-80F0-E109A0D71E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/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9380FFA-2A11-4D6B-9DBA-8C285E48640A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4CE786-D314-4F5A-B4B0-6D04AA4D715E}">
      <dgm:prSet/>
      <dgm:spPr/>
      <dgm:t>
        <a:bodyPr/>
        <a:lstStyle/>
        <a:p>
          <a:r>
            <a:rPr lang="nb-NO" dirty="0"/>
            <a:t>Sensitiviteten for endringer i grunnvannstrykk er størst </a:t>
          </a:r>
          <a:r>
            <a:rPr lang="nb-NO"/>
            <a:t>i strømningsmodellen </a:t>
          </a:r>
          <a:r>
            <a:rPr lang="nb-NO" dirty="0"/>
            <a:t>når den faktiske stratigrafien med leire, silt og sand er representert</a:t>
          </a:r>
          <a:endParaRPr lang="en-US" dirty="0"/>
        </a:p>
      </dgm:t>
    </dgm:pt>
    <dgm:pt modelId="{6C85F712-3DF6-4441-8C53-A374D867D608}" type="parTrans" cxnId="{687ED41D-5243-4410-ADB7-539EE10B09AA}">
      <dgm:prSet/>
      <dgm:spPr/>
      <dgm:t>
        <a:bodyPr/>
        <a:lstStyle/>
        <a:p>
          <a:endParaRPr lang="en-US"/>
        </a:p>
      </dgm:t>
    </dgm:pt>
    <dgm:pt modelId="{05AA1726-2EBA-42CF-91B2-24537D7FC33C}" type="sibTrans" cxnId="{687ED41D-5243-4410-ADB7-539EE10B09AA}">
      <dgm:prSet/>
      <dgm:spPr/>
      <dgm:t>
        <a:bodyPr/>
        <a:lstStyle/>
        <a:p>
          <a:endParaRPr lang="en-US"/>
        </a:p>
      </dgm:t>
    </dgm:pt>
    <dgm:pt modelId="{837125BA-B436-4045-819E-7614751CDCC4}">
      <dgm:prSet/>
      <dgm:spPr/>
      <dgm:t>
        <a:bodyPr/>
        <a:lstStyle/>
        <a:p>
          <a:r>
            <a:rPr lang="nb-NO" baseline="0" noProof="0" dirty="0"/>
            <a:t>Lateral utstrekning av silt og sand lagene skaper et potensiale for poretrykksmigrasjon, også utenfor byggegropen. Setningspotensialet som følge av poretrykksreduksjon er på dette tidspunktet ubetydelig </a:t>
          </a:r>
          <a:endParaRPr lang="nb-NO" noProof="0" dirty="0"/>
        </a:p>
      </dgm:t>
    </dgm:pt>
    <dgm:pt modelId="{4FF645A5-70F3-4E3F-861F-9A99DBC0873B}" type="parTrans" cxnId="{A971D469-7560-414E-9702-E584980EAF71}">
      <dgm:prSet/>
      <dgm:spPr/>
      <dgm:t>
        <a:bodyPr/>
        <a:lstStyle/>
        <a:p>
          <a:endParaRPr lang="en-US"/>
        </a:p>
      </dgm:t>
    </dgm:pt>
    <dgm:pt modelId="{92F3AB71-5102-4660-97D3-FA1F0AFDD39A}" type="sibTrans" cxnId="{A971D469-7560-414E-9702-E584980EAF71}">
      <dgm:prSet/>
      <dgm:spPr/>
      <dgm:t>
        <a:bodyPr/>
        <a:lstStyle/>
        <a:p>
          <a:endParaRPr lang="en-US"/>
        </a:p>
      </dgm:t>
    </dgm:pt>
    <dgm:pt modelId="{1FD57308-944A-4F15-9F54-FAF2BC1008D5}">
      <dgm:prSet/>
      <dgm:spPr/>
      <dgm:t>
        <a:bodyPr/>
        <a:lstStyle/>
        <a:p>
          <a:r>
            <a:rPr lang="nb-NO" noProof="0" dirty="0"/>
            <a:t>Variasjon av lagtykkelse i det marine sedimentet har stor effekt relatert til potensialet for differensiell </a:t>
          </a:r>
          <a:r>
            <a:rPr lang="nb-NO" noProof="0" dirty="0" err="1"/>
            <a:t>kompaksjon</a:t>
          </a:r>
          <a:r>
            <a:rPr lang="nb-NO" noProof="0" dirty="0"/>
            <a:t>. Området nær Bukken Bruses vei har et stort potensiale for </a:t>
          </a:r>
          <a:r>
            <a:rPr lang="nb-NO" noProof="0" dirty="0" err="1"/>
            <a:t>kompaksjon</a:t>
          </a:r>
          <a:r>
            <a:rPr lang="nb-NO" noProof="0" dirty="0"/>
            <a:t> som følge av poretrykksreduksjon</a:t>
          </a:r>
        </a:p>
      </dgm:t>
    </dgm:pt>
    <dgm:pt modelId="{ECBB2F33-B8CC-4D81-B396-E90FE199C9C0}" type="parTrans" cxnId="{4BB0205C-112E-4E96-998A-048D477E8D57}">
      <dgm:prSet/>
      <dgm:spPr/>
      <dgm:t>
        <a:bodyPr/>
        <a:lstStyle/>
        <a:p>
          <a:endParaRPr lang="en-US"/>
        </a:p>
      </dgm:t>
    </dgm:pt>
    <dgm:pt modelId="{E28E320D-DBA6-434F-B389-B62175088DD1}" type="sibTrans" cxnId="{4BB0205C-112E-4E96-998A-048D477E8D57}">
      <dgm:prSet/>
      <dgm:spPr/>
      <dgm:t>
        <a:bodyPr/>
        <a:lstStyle/>
        <a:p>
          <a:endParaRPr lang="en-US"/>
        </a:p>
      </dgm:t>
    </dgm:pt>
    <dgm:pt modelId="{50C1A335-7A98-4958-87F9-33E5B093F17D}" type="pres">
      <dgm:prSet presAssocID="{C9380FFA-2A11-4D6B-9DBA-8C285E48640A}" presName="vert0" presStyleCnt="0">
        <dgm:presLayoutVars>
          <dgm:dir/>
          <dgm:animOne val="branch"/>
          <dgm:animLvl val="lvl"/>
        </dgm:presLayoutVars>
      </dgm:prSet>
      <dgm:spPr/>
    </dgm:pt>
    <dgm:pt modelId="{9D6E0F8F-EA15-40F0-842C-E6090488D93F}" type="pres">
      <dgm:prSet presAssocID="{1F4CE786-D314-4F5A-B4B0-6D04AA4D715E}" presName="thickLine" presStyleLbl="alignNode1" presStyleIdx="0" presStyleCnt="3"/>
      <dgm:spPr/>
    </dgm:pt>
    <dgm:pt modelId="{23EA5A9C-E5A1-488B-9098-AE80BE9C57EE}" type="pres">
      <dgm:prSet presAssocID="{1F4CE786-D314-4F5A-B4B0-6D04AA4D715E}" presName="horz1" presStyleCnt="0"/>
      <dgm:spPr/>
    </dgm:pt>
    <dgm:pt modelId="{D78A8073-8F85-464E-B786-54129A8AF080}" type="pres">
      <dgm:prSet presAssocID="{1F4CE786-D314-4F5A-B4B0-6D04AA4D715E}" presName="tx1" presStyleLbl="revTx" presStyleIdx="0" presStyleCnt="3"/>
      <dgm:spPr/>
    </dgm:pt>
    <dgm:pt modelId="{641A08FF-3A78-4696-BB77-78EE1AC67396}" type="pres">
      <dgm:prSet presAssocID="{1F4CE786-D314-4F5A-B4B0-6D04AA4D715E}" presName="vert1" presStyleCnt="0"/>
      <dgm:spPr/>
    </dgm:pt>
    <dgm:pt modelId="{F4DE19F6-AC50-460D-8C81-9B99DDAF1D7E}" type="pres">
      <dgm:prSet presAssocID="{837125BA-B436-4045-819E-7614751CDCC4}" presName="thickLine" presStyleLbl="alignNode1" presStyleIdx="1" presStyleCnt="3"/>
      <dgm:spPr/>
    </dgm:pt>
    <dgm:pt modelId="{50C4424A-59EF-4D5D-B022-C322258B0A71}" type="pres">
      <dgm:prSet presAssocID="{837125BA-B436-4045-819E-7614751CDCC4}" presName="horz1" presStyleCnt="0"/>
      <dgm:spPr/>
    </dgm:pt>
    <dgm:pt modelId="{3ACFF9CB-0B3D-4CF1-B930-627412DB2ED4}" type="pres">
      <dgm:prSet presAssocID="{837125BA-B436-4045-819E-7614751CDCC4}" presName="tx1" presStyleLbl="revTx" presStyleIdx="1" presStyleCnt="3"/>
      <dgm:spPr/>
    </dgm:pt>
    <dgm:pt modelId="{ECF9B8CB-CB6D-4392-96C9-41A5B82AC2CE}" type="pres">
      <dgm:prSet presAssocID="{837125BA-B436-4045-819E-7614751CDCC4}" presName="vert1" presStyleCnt="0"/>
      <dgm:spPr/>
    </dgm:pt>
    <dgm:pt modelId="{09B47BDC-81F0-4685-8350-52FE6B9EBCEB}" type="pres">
      <dgm:prSet presAssocID="{1FD57308-944A-4F15-9F54-FAF2BC1008D5}" presName="thickLine" presStyleLbl="alignNode1" presStyleIdx="2" presStyleCnt="3"/>
      <dgm:spPr/>
    </dgm:pt>
    <dgm:pt modelId="{69B10626-B55B-406B-B80D-0854A98AAAD9}" type="pres">
      <dgm:prSet presAssocID="{1FD57308-944A-4F15-9F54-FAF2BC1008D5}" presName="horz1" presStyleCnt="0"/>
      <dgm:spPr/>
    </dgm:pt>
    <dgm:pt modelId="{E57EDCF2-5D49-4B2E-8702-1D5E6E5687FF}" type="pres">
      <dgm:prSet presAssocID="{1FD57308-944A-4F15-9F54-FAF2BC1008D5}" presName="tx1" presStyleLbl="revTx" presStyleIdx="2" presStyleCnt="3"/>
      <dgm:spPr/>
    </dgm:pt>
    <dgm:pt modelId="{7F64EEAF-5E52-4BF2-80F0-E109A0D71E86}" type="pres">
      <dgm:prSet presAssocID="{1FD57308-944A-4F15-9F54-FAF2BC1008D5}" presName="vert1" presStyleCnt="0"/>
      <dgm:spPr/>
    </dgm:pt>
  </dgm:ptLst>
  <dgm:cxnLst>
    <dgm:cxn modelId="{8061D607-0A77-4E4A-AC48-C32591944528}" type="presOf" srcId="{1F4CE786-D314-4F5A-B4B0-6D04AA4D715E}" destId="{D78A8073-8F85-464E-B786-54129A8AF080}" srcOrd="0" destOrd="0" presId="urn:microsoft.com/office/officeart/2008/layout/LinedList"/>
    <dgm:cxn modelId="{687ED41D-5243-4410-ADB7-539EE10B09AA}" srcId="{C9380FFA-2A11-4D6B-9DBA-8C285E48640A}" destId="{1F4CE786-D314-4F5A-B4B0-6D04AA4D715E}" srcOrd="0" destOrd="0" parTransId="{6C85F712-3DF6-4441-8C53-A374D867D608}" sibTransId="{05AA1726-2EBA-42CF-91B2-24537D7FC33C}"/>
    <dgm:cxn modelId="{4BB0205C-112E-4E96-998A-048D477E8D57}" srcId="{C9380FFA-2A11-4D6B-9DBA-8C285E48640A}" destId="{1FD57308-944A-4F15-9F54-FAF2BC1008D5}" srcOrd="2" destOrd="0" parTransId="{ECBB2F33-B8CC-4D81-B396-E90FE199C9C0}" sibTransId="{E28E320D-DBA6-434F-B389-B62175088DD1}"/>
    <dgm:cxn modelId="{A971D469-7560-414E-9702-E584980EAF71}" srcId="{C9380FFA-2A11-4D6B-9DBA-8C285E48640A}" destId="{837125BA-B436-4045-819E-7614751CDCC4}" srcOrd="1" destOrd="0" parTransId="{4FF645A5-70F3-4E3F-861F-9A99DBC0873B}" sibTransId="{92F3AB71-5102-4660-97D3-FA1F0AFDD39A}"/>
    <dgm:cxn modelId="{35EAB5CB-9B39-48D9-B525-C53E3701B78D}" type="presOf" srcId="{C9380FFA-2A11-4D6B-9DBA-8C285E48640A}" destId="{50C1A335-7A98-4958-87F9-33E5B093F17D}" srcOrd="0" destOrd="0" presId="urn:microsoft.com/office/officeart/2008/layout/LinedList"/>
    <dgm:cxn modelId="{E3DD24CF-4D00-4566-A894-C7C2634370DC}" type="presOf" srcId="{837125BA-B436-4045-819E-7614751CDCC4}" destId="{3ACFF9CB-0B3D-4CF1-B930-627412DB2ED4}" srcOrd="0" destOrd="0" presId="urn:microsoft.com/office/officeart/2008/layout/LinedList"/>
    <dgm:cxn modelId="{AEEB48EB-4C88-4F07-AC7C-8EB144E4F8D5}" type="presOf" srcId="{1FD57308-944A-4F15-9F54-FAF2BC1008D5}" destId="{E57EDCF2-5D49-4B2E-8702-1D5E6E5687FF}" srcOrd="0" destOrd="0" presId="urn:microsoft.com/office/officeart/2008/layout/LinedList"/>
    <dgm:cxn modelId="{0DE8DE9E-C2F1-4E7E-907C-41E4E272A523}" type="presParOf" srcId="{50C1A335-7A98-4958-87F9-33E5B093F17D}" destId="{9D6E0F8F-EA15-40F0-842C-E6090488D93F}" srcOrd="0" destOrd="0" presId="urn:microsoft.com/office/officeart/2008/layout/LinedList"/>
    <dgm:cxn modelId="{E81735F5-5BC3-4A64-9AE8-653FA5D5203F}" type="presParOf" srcId="{50C1A335-7A98-4958-87F9-33E5B093F17D}" destId="{23EA5A9C-E5A1-488B-9098-AE80BE9C57EE}" srcOrd="1" destOrd="0" presId="urn:microsoft.com/office/officeart/2008/layout/LinedList"/>
    <dgm:cxn modelId="{E035F36F-EDC8-4D28-BD8C-FAD8D3875C49}" type="presParOf" srcId="{23EA5A9C-E5A1-488B-9098-AE80BE9C57EE}" destId="{D78A8073-8F85-464E-B786-54129A8AF080}" srcOrd="0" destOrd="0" presId="urn:microsoft.com/office/officeart/2008/layout/LinedList"/>
    <dgm:cxn modelId="{6BEBEE62-53E2-4F70-8E0F-7297EBFC8295}" type="presParOf" srcId="{23EA5A9C-E5A1-488B-9098-AE80BE9C57EE}" destId="{641A08FF-3A78-4696-BB77-78EE1AC67396}" srcOrd="1" destOrd="0" presId="urn:microsoft.com/office/officeart/2008/layout/LinedList"/>
    <dgm:cxn modelId="{17DBE59B-EDCD-4FF7-B525-A8A16F73CFA5}" type="presParOf" srcId="{50C1A335-7A98-4958-87F9-33E5B093F17D}" destId="{F4DE19F6-AC50-460D-8C81-9B99DDAF1D7E}" srcOrd="2" destOrd="0" presId="urn:microsoft.com/office/officeart/2008/layout/LinedList"/>
    <dgm:cxn modelId="{BC8467FD-B8DF-4738-BD66-479A6AD877D0}" type="presParOf" srcId="{50C1A335-7A98-4958-87F9-33E5B093F17D}" destId="{50C4424A-59EF-4D5D-B022-C322258B0A71}" srcOrd="3" destOrd="0" presId="urn:microsoft.com/office/officeart/2008/layout/LinedList"/>
    <dgm:cxn modelId="{459C8906-DEE2-4D5F-B4AB-E643138B2AA2}" type="presParOf" srcId="{50C4424A-59EF-4D5D-B022-C322258B0A71}" destId="{3ACFF9CB-0B3D-4CF1-B930-627412DB2ED4}" srcOrd="0" destOrd="0" presId="urn:microsoft.com/office/officeart/2008/layout/LinedList"/>
    <dgm:cxn modelId="{B50CD4BE-7F33-4994-99D4-F6AE8927F503}" type="presParOf" srcId="{50C4424A-59EF-4D5D-B022-C322258B0A71}" destId="{ECF9B8CB-CB6D-4392-96C9-41A5B82AC2CE}" srcOrd="1" destOrd="0" presId="urn:microsoft.com/office/officeart/2008/layout/LinedList"/>
    <dgm:cxn modelId="{B040B792-58E8-4AD1-98D8-0B5BB3631118}" type="presParOf" srcId="{50C1A335-7A98-4958-87F9-33E5B093F17D}" destId="{09B47BDC-81F0-4685-8350-52FE6B9EBCEB}" srcOrd="4" destOrd="0" presId="urn:microsoft.com/office/officeart/2008/layout/LinedList"/>
    <dgm:cxn modelId="{6C4E5DC7-70E2-43D0-93DF-416D6DFA33CA}" type="presParOf" srcId="{50C1A335-7A98-4958-87F9-33E5B093F17D}" destId="{69B10626-B55B-406B-B80D-0854A98AAAD9}" srcOrd="5" destOrd="0" presId="urn:microsoft.com/office/officeart/2008/layout/LinedList"/>
    <dgm:cxn modelId="{F027337E-EAF1-4653-94DC-528A29D3BF8F}" type="presParOf" srcId="{69B10626-B55B-406B-B80D-0854A98AAAD9}" destId="{E57EDCF2-5D49-4B2E-8702-1D5E6E5687FF}" srcOrd="0" destOrd="0" presId="urn:microsoft.com/office/officeart/2008/layout/LinedList"/>
    <dgm:cxn modelId="{BCE06C2E-203A-4F74-813E-5CACF63154D5}" type="presParOf" srcId="{69B10626-B55B-406B-B80D-0854A98AAAD9}" destId="{7F64EEAF-5E52-4BF2-80F0-E109A0D71E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/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Resultat&amp;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Resultat&amp;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/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/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/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D91529D-E7E1-4AC4-8F33-1929E759F4D7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02D0459-40FD-4C13-848C-DAEC6B779077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Teori</a:t>
          </a:r>
        </a:p>
      </dgm:t>
    </dgm:pt>
    <dgm:pt modelId="{87A3511F-B933-4EF4-9EFF-3ED10B5595A5}" type="parTrans" cxnId="{446E4D76-1B43-4443-87B6-C97CF5215E2C}">
      <dgm:prSet/>
      <dgm:spPr/>
      <dgm:t>
        <a:bodyPr/>
        <a:lstStyle/>
        <a:p>
          <a:endParaRPr lang="nb-NO"/>
        </a:p>
      </dgm:t>
    </dgm:pt>
    <dgm:pt modelId="{E4D20415-8A0A-4FA1-8A12-70C6B6977A9C}" type="sibTrans" cxnId="{446E4D76-1B43-4443-87B6-C97CF5215E2C}">
      <dgm:prSet/>
      <dgm:spPr/>
      <dgm:t>
        <a:bodyPr/>
        <a:lstStyle/>
        <a:p>
          <a:endParaRPr lang="nb-NO"/>
        </a:p>
      </dgm:t>
    </dgm:pt>
    <dgm:pt modelId="{E565BE2B-C89F-49F2-8D88-B1E864D9D0AA}">
      <dgm:prSet phldrT="[Text]"/>
      <dgm:spPr>
        <a:solidFill>
          <a:schemeClr val="bg2">
            <a:lumMod val="90000"/>
          </a:schemeClr>
        </a:solidFill>
        <a:ln>
          <a:solidFill>
            <a:schemeClr val="bg2"/>
          </a:solidFill>
        </a:ln>
      </dgm:spPr>
      <dgm:t>
        <a:bodyPr/>
        <a:lstStyle/>
        <a:p>
          <a:r>
            <a:rPr lang="nb-NO" dirty="0"/>
            <a:t>Metode</a:t>
          </a:r>
        </a:p>
      </dgm:t>
    </dgm:pt>
    <dgm:pt modelId="{F1A5D5FB-F609-4D3E-97BE-DC85CFB00A20}" type="parTrans" cxnId="{7B56CA99-FA24-4EF5-B6BD-308D87631B96}">
      <dgm:prSet/>
      <dgm:spPr/>
      <dgm:t>
        <a:bodyPr/>
        <a:lstStyle/>
        <a:p>
          <a:endParaRPr lang="nb-NO"/>
        </a:p>
      </dgm:t>
    </dgm:pt>
    <dgm:pt modelId="{F582C6E9-9832-4F89-8F61-8B3F67A49B60}" type="sibTrans" cxnId="{7B56CA99-FA24-4EF5-B6BD-308D87631B96}">
      <dgm:prSet/>
      <dgm:spPr/>
      <dgm:t>
        <a:bodyPr/>
        <a:lstStyle/>
        <a:p>
          <a:endParaRPr lang="nb-NO"/>
        </a:p>
      </dgm:t>
    </dgm:pt>
    <dgm:pt modelId="{5BB0A3AF-8CDB-4FEA-9E98-23E9DB9C6B69}">
      <dgm:prSet phldrT="[Text]"/>
      <dgm:spPr/>
      <dgm:t>
        <a:bodyPr/>
        <a:lstStyle/>
        <a:p>
          <a:r>
            <a:rPr lang="nb-NO" dirty="0"/>
            <a:t>Resultat &amp; diskusjon</a:t>
          </a:r>
        </a:p>
      </dgm:t>
    </dgm:pt>
    <dgm:pt modelId="{61BDA8A8-14AB-470E-8621-8630DF780484}" type="parTrans" cxnId="{CFAA5C40-7205-43CB-AD5F-1A68CB252F04}">
      <dgm:prSet/>
      <dgm:spPr/>
      <dgm:t>
        <a:bodyPr/>
        <a:lstStyle/>
        <a:p>
          <a:endParaRPr lang="nb-NO"/>
        </a:p>
      </dgm:t>
    </dgm:pt>
    <dgm:pt modelId="{7C243489-0464-4E39-A465-1A1FD1B87F07}" type="sibTrans" cxnId="{CFAA5C40-7205-43CB-AD5F-1A68CB252F04}">
      <dgm:prSet/>
      <dgm:spPr/>
      <dgm:t>
        <a:bodyPr/>
        <a:lstStyle/>
        <a:p>
          <a:endParaRPr lang="nb-NO"/>
        </a:p>
      </dgm:t>
    </dgm:pt>
    <dgm:pt modelId="{FD26DDDB-18A5-4BBB-81DE-75F98026AF3B}">
      <dgm:prSet phldrT="[Text]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nb-NO" dirty="0"/>
            <a:t>Konklusjon</a:t>
          </a:r>
        </a:p>
      </dgm:t>
    </dgm:pt>
    <dgm:pt modelId="{829846C0-E77D-4996-AECA-A18BCC205B44}" type="parTrans" cxnId="{348F2A25-1ABC-4F88-9256-B9FDD9A44C28}">
      <dgm:prSet/>
      <dgm:spPr/>
      <dgm:t>
        <a:bodyPr/>
        <a:lstStyle/>
        <a:p>
          <a:endParaRPr lang="nb-NO"/>
        </a:p>
      </dgm:t>
    </dgm:pt>
    <dgm:pt modelId="{F721C825-6CDA-4299-B460-0CC5E12FDED2}" type="sibTrans" cxnId="{348F2A25-1ABC-4F88-9256-B9FDD9A44C28}">
      <dgm:prSet/>
      <dgm:spPr/>
      <dgm:t>
        <a:bodyPr/>
        <a:lstStyle/>
        <a:p>
          <a:endParaRPr lang="nb-NO"/>
        </a:p>
      </dgm:t>
    </dgm:pt>
    <dgm:pt modelId="{05E8418F-A023-4EBE-AF91-5F3F42D521AC}" type="pres">
      <dgm:prSet presAssocID="{DD91529D-E7E1-4AC4-8F33-1929E759F4D7}" presName="Name0" presStyleCnt="0">
        <dgm:presLayoutVars>
          <dgm:dir/>
          <dgm:animLvl val="lvl"/>
          <dgm:resizeHandles val="exact"/>
        </dgm:presLayoutVars>
      </dgm:prSet>
      <dgm:spPr/>
    </dgm:pt>
    <dgm:pt modelId="{4BDDEFDD-FF6A-4005-9122-CD2B132C449F}" type="pres">
      <dgm:prSet presAssocID="{802D0459-40FD-4C13-848C-DAEC6B779077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404B766-6917-4079-9F91-7A888BA08D12}" type="pres">
      <dgm:prSet presAssocID="{E4D20415-8A0A-4FA1-8A12-70C6B6977A9C}" presName="parTxOnlySpace" presStyleCnt="0"/>
      <dgm:spPr/>
    </dgm:pt>
    <dgm:pt modelId="{AEAFFC60-BCEB-4534-B94D-566C7CF47684}" type="pres">
      <dgm:prSet presAssocID="{E565BE2B-C89F-49F2-8D88-B1E864D9D0AA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6501CA0-B299-4AB6-9EC0-2A0C48728B89}" type="pres">
      <dgm:prSet presAssocID="{F582C6E9-9832-4F89-8F61-8B3F67A49B60}" presName="parTxOnlySpace" presStyleCnt="0"/>
      <dgm:spPr/>
    </dgm:pt>
    <dgm:pt modelId="{525AAA7C-386B-404F-8095-0B0DF0DFD68D}" type="pres">
      <dgm:prSet presAssocID="{5BB0A3AF-8CDB-4FEA-9E98-23E9DB9C6B69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341378E-63D6-4CAB-8ECD-259D6DEA837E}" type="pres">
      <dgm:prSet presAssocID="{7C243489-0464-4E39-A465-1A1FD1B87F07}" presName="parTxOnlySpace" presStyleCnt="0"/>
      <dgm:spPr/>
    </dgm:pt>
    <dgm:pt modelId="{6E066CC5-A6F5-47D6-8DDE-6E7EFC92E336}" type="pres">
      <dgm:prSet presAssocID="{FD26DDDB-18A5-4BBB-81DE-75F98026AF3B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0C4651A-F8DF-4461-9994-439E6F207465}" type="presOf" srcId="{DD91529D-E7E1-4AC4-8F33-1929E759F4D7}" destId="{05E8418F-A023-4EBE-AF91-5F3F42D521AC}" srcOrd="0" destOrd="0" presId="urn:microsoft.com/office/officeart/2005/8/layout/chevron1"/>
    <dgm:cxn modelId="{348F2A25-1ABC-4F88-9256-B9FDD9A44C28}" srcId="{DD91529D-E7E1-4AC4-8F33-1929E759F4D7}" destId="{FD26DDDB-18A5-4BBB-81DE-75F98026AF3B}" srcOrd="3" destOrd="0" parTransId="{829846C0-E77D-4996-AECA-A18BCC205B44}" sibTransId="{F721C825-6CDA-4299-B460-0CC5E12FDED2}"/>
    <dgm:cxn modelId="{3B4BC230-58A6-46AD-B242-8E13C398E3E8}" type="presOf" srcId="{5BB0A3AF-8CDB-4FEA-9E98-23E9DB9C6B69}" destId="{525AAA7C-386B-404F-8095-0B0DF0DFD68D}" srcOrd="0" destOrd="0" presId="urn:microsoft.com/office/officeart/2005/8/layout/chevron1"/>
    <dgm:cxn modelId="{CFAA5C40-7205-43CB-AD5F-1A68CB252F04}" srcId="{DD91529D-E7E1-4AC4-8F33-1929E759F4D7}" destId="{5BB0A3AF-8CDB-4FEA-9E98-23E9DB9C6B69}" srcOrd="2" destOrd="0" parTransId="{61BDA8A8-14AB-470E-8621-8630DF780484}" sibTransId="{7C243489-0464-4E39-A465-1A1FD1B87F07}"/>
    <dgm:cxn modelId="{1BA0B040-D052-4348-B1EE-15794B92DFF1}" type="presOf" srcId="{E565BE2B-C89F-49F2-8D88-B1E864D9D0AA}" destId="{AEAFFC60-BCEB-4534-B94D-566C7CF47684}" srcOrd="0" destOrd="0" presId="urn:microsoft.com/office/officeart/2005/8/layout/chevron1"/>
    <dgm:cxn modelId="{1EE46553-0389-4162-A424-269A76D3FD16}" type="presOf" srcId="{802D0459-40FD-4C13-848C-DAEC6B779077}" destId="{4BDDEFDD-FF6A-4005-9122-CD2B132C449F}" srcOrd="0" destOrd="0" presId="urn:microsoft.com/office/officeart/2005/8/layout/chevron1"/>
    <dgm:cxn modelId="{446E4D76-1B43-4443-87B6-C97CF5215E2C}" srcId="{DD91529D-E7E1-4AC4-8F33-1929E759F4D7}" destId="{802D0459-40FD-4C13-848C-DAEC6B779077}" srcOrd="0" destOrd="0" parTransId="{87A3511F-B933-4EF4-9EFF-3ED10B5595A5}" sibTransId="{E4D20415-8A0A-4FA1-8A12-70C6B6977A9C}"/>
    <dgm:cxn modelId="{B288B976-C9B0-4FB6-A126-DAC4B3CBDF54}" type="presOf" srcId="{FD26DDDB-18A5-4BBB-81DE-75F98026AF3B}" destId="{6E066CC5-A6F5-47D6-8DDE-6E7EFC92E336}" srcOrd="0" destOrd="0" presId="urn:microsoft.com/office/officeart/2005/8/layout/chevron1"/>
    <dgm:cxn modelId="{7B56CA99-FA24-4EF5-B6BD-308D87631B96}" srcId="{DD91529D-E7E1-4AC4-8F33-1929E759F4D7}" destId="{E565BE2B-C89F-49F2-8D88-B1E864D9D0AA}" srcOrd="1" destOrd="0" parTransId="{F1A5D5FB-F609-4D3E-97BE-DC85CFB00A20}" sibTransId="{F582C6E9-9832-4F89-8F61-8B3F67A49B60}"/>
    <dgm:cxn modelId="{71DB842E-4A0D-42D8-9637-90CE0195F9D1}" type="presParOf" srcId="{05E8418F-A023-4EBE-AF91-5F3F42D521AC}" destId="{4BDDEFDD-FF6A-4005-9122-CD2B132C449F}" srcOrd="0" destOrd="0" presId="urn:microsoft.com/office/officeart/2005/8/layout/chevron1"/>
    <dgm:cxn modelId="{FF14B783-6376-42B5-9286-8C808DB9BEF6}" type="presParOf" srcId="{05E8418F-A023-4EBE-AF91-5F3F42D521AC}" destId="{D404B766-6917-4079-9F91-7A888BA08D12}" srcOrd="1" destOrd="0" presId="urn:microsoft.com/office/officeart/2005/8/layout/chevron1"/>
    <dgm:cxn modelId="{80B59ECE-C340-4CEC-8649-0229499885BD}" type="presParOf" srcId="{05E8418F-A023-4EBE-AF91-5F3F42D521AC}" destId="{AEAFFC60-BCEB-4534-B94D-566C7CF47684}" srcOrd="2" destOrd="0" presId="urn:microsoft.com/office/officeart/2005/8/layout/chevron1"/>
    <dgm:cxn modelId="{CF7F9C4F-71AC-4E20-AB2B-27CBBF009BE5}" type="presParOf" srcId="{05E8418F-A023-4EBE-AF91-5F3F42D521AC}" destId="{96501CA0-B299-4AB6-9EC0-2A0C48728B89}" srcOrd="3" destOrd="0" presId="urn:microsoft.com/office/officeart/2005/8/layout/chevron1"/>
    <dgm:cxn modelId="{93677194-20BC-4761-8B1E-48E7AD8B1BEC}" type="presParOf" srcId="{05E8418F-A023-4EBE-AF91-5F3F42D521AC}" destId="{525AAA7C-386B-404F-8095-0B0DF0DFD68D}" srcOrd="4" destOrd="0" presId="urn:microsoft.com/office/officeart/2005/8/layout/chevron1"/>
    <dgm:cxn modelId="{1B19455B-17D9-4119-9F64-2B35BE113704}" type="presParOf" srcId="{05E8418F-A023-4EBE-AF91-5F3F42D521AC}" destId="{7341378E-63D6-4CAB-8ECD-259D6DEA837E}" srcOrd="5" destOrd="0" presId="urn:microsoft.com/office/officeart/2005/8/layout/chevron1"/>
    <dgm:cxn modelId="{2F69EB40-1122-40FD-9C8E-8319C18749B0}" type="presParOf" srcId="{05E8418F-A023-4EBE-AF91-5F3F42D521AC}" destId="{6E066CC5-A6F5-47D6-8DDE-6E7EFC92E336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E0F8F-EA15-40F0-842C-E6090488D93F}">
      <dsp:nvSpPr>
        <dsp:cNvPr id="0" name=""/>
        <dsp:cNvSpPr/>
      </dsp:nvSpPr>
      <dsp:spPr>
        <a:xfrm>
          <a:off x="0" y="2125"/>
          <a:ext cx="105156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A8073-8F85-464E-B786-54129A8AF080}">
      <dsp:nvSpPr>
        <dsp:cNvPr id="0" name=""/>
        <dsp:cNvSpPr/>
      </dsp:nvSpPr>
      <dsp:spPr>
        <a:xfrm>
          <a:off x="0" y="2125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/>
            <a:t>Analysere effekten av å representere de ulike marine stratigrafiske enhetene i en 3D strømningsmodell for studieområdet</a:t>
          </a:r>
          <a:endParaRPr lang="en-US" sz="2900" kern="1200" dirty="0"/>
        </a:p>
      </dsp:txBody>
      <dsp:txXfrm>
        <a:off x="0" y="2125"/>
        <a:ext cx="10515600" cy="1449431"/>
      </dsp:txXfrm>
    </dsp:sp>
    <dsp:sp modelId="{F4DE19F6-AC50-460D-8C81-9B99DDAF1D7E}">
      <dsp:nvSpPr>
        <dsp:cNvPr id="0" name=""/>
        <dsp:cNvSpPr/>
      </dsp:nvSpPr>
      <dsp:spPr>
        <a:xfrm>
          <a:off x="0" y="1451556"/>
          <a:ext cx="105156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FF9CB-0B3D-4CF1-B930-627412DB2ED4}">
      <dsp:nvSpPr>
        <dsp:cNvPr id="0" name=""/>
        <dsp:cNvSpPr/>
      </dsp:nvSpPr>
      <dsp:spPr>
        <a:xfrm>
          <a:off x="0" y="1451556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/>
            <a:t>Vurdere hvilken effekt den sedimentære lagfordelingen i </a:t>
          </a:r>
          <a:r>
            <a:rPr lang="nb-NO" sz="2900" kern="1200" dirty="0" err="1"/>
            <a:t>akvitarden</a:t>
          </a:r>
          <a:r>
            <a:rPr lang="nb-NO" sz="2900" kern="1200" dirty="0"/>
            <a:t> har for poretrykksfordeling og migrasjon, og de assosierte potensielle risikoene ved slike endringer i en urban sammenheng</a:t>
          </a:r>
          <a:endParaRPr lang="en-US" sz="2900" kern="1200" dirty="0"/>
        </a:p>
      </dsp:txBody>
      <dsp:txXfrm>
        <a:off x="0" y="1451556"/>
        <a:ext cx="10515600" cy="1449431"/>
      </dsp:txXfrm>
    </dsp:sp>
    <dsp:sp modelId="{09B47BDC-81F0-4685-8350-52FE6B9EBCEB}">
      <dsp:nvSpPr>
        <dsp:cNvPr id="0" name=""/>
        <dsp:cNvSpPr/>
      </dsp:nvSpPr>
      <dsp:spPr>
        <a:xfrm>
          <a:off x="0" y="29009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EDCF2-5D49-4B2E-8702-1D5E6E5687FF}">
      <dsp:nvSpPr>
        <dsp:cNvPr id="0" name=""/>
        <dsp:cNvSpPr/>
      </dsp:nvSpPr>
      <dsp:spPr>
        <a:xfrm>
          <a:off x="0" y="2900987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900" kern="1200" dirty="0"/>
            <a:t>Vurdere potensialet for differensial </a:t>
          </a:r>
          <a:r>
            <a:rPr lang="nb-NO" sz="2900" kern="1200" dirty="0" err="1"/>
            <a:t>kompaksjon</a:t>
          </a:r>
          <a:r>
            <a:rPr lang="nb-NO" sz="2900" kern="1200" dirty="0"/>
            <a:t> som en følge av poretrykksendringer i </a:t>
          </a:r>
          <a:r>
            <a:rPr lang="nb-NO" sz="2900" kern="1200" dirty="0" err="1"/>
            <a:t>akvitarden</a:t>
          </a:r>
          <a:endParaRPr lang="en-US" sz="2900" kern="1200" dirty="0"/>
        </a:p>
      </dsp:txBody>
      <dsp:txXfrm>
        <a:off x="0" y="2900987"/>
        <a:ext cx="10515600" cy="144943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E0F8F-EA15-40F0-842C-E6090488D93F}">
      <dsp:nvSpPr>
        <dsp:cNvPr id="0" name=""/>
        <dsp:cNvSpPr/>
      </dsp:nvSpPr>
      <dsp:spPr>
        <a:xfrm>
          <a:off x="0" y="2125"/>
          <a:ext cx="105156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A8073-8F85-464E-B786-54129A8AF080}">
      <dsp:nvSpPr>
        <dsp:cNvPr id="0" name=""/>
        <dsp:cNvSpPr/>
      </dsp:nvSpPr>
      <dsp:spPr>
        <a:xfrm>
          <a:off x="0" y="2125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Sensitiviteten for endringer i grunnvannstrykk er størst </a:t>
          </a:r>
          <a:r>
            <a:rPr lang="nb-NO" sz="2700" kern="1200"/>
            <a:t>i strømningsmodellen </a:t>
          </a:r>
          <a:r>
            <a:rPr lang="nb-NO" sz="2700" kern="1200" dirty="0"/>
            <a:t>når den faktiske stratigrafien med leire, silt og sand er representert</a:t>
          </a:r>
          <a:endParaRPr lang="en-US" sz="2700" kern="1200" dirty="0"/>
        </a:p>
      </dsp:txBody>
      <dsp:txXfrm>
        <a:off x="0" y="2125"/>
        <a:ext cx="10515600" cy="1449431"/>
      </dsp:txXfrm>
    </dsp:sp>
    <dsp:sp modelId="{F4DE19F6-AC50-460D-8C81-9B99DDAF1D7E}">
      <dsp:nvSpPr>
        <dsp:cNvPr id="0" name=""/>
        <dsp:cNvSpPr/>
      </dsp:nvSpPr>
      <dsp:spPr>
        <a:xfrm>
          <a:off x="0" y="1451556"/>
          <a:ext cx="1051560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FF9CB-0B3D-4CF1-B930-627412DB2ED4}">
      <dsp:nvSpPr>
        <dsp:cNvPr id="0" name=""/>
        <dsp:cNvSpPr/>
      </dsp:nvSpPr>
      <dsp:spPr>
        <a:xfrm>
          <a:off x="0" y="1451556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baseline="0" noProof="0" dirty="0"/>
            <a:t>Lateral utstrekning av silt og sand lagene skaper et potensiale for poretrykksmigrasjon, også utenfor byggegropen. Setningspotensialet som følge av poretrykksreduksjon er på dette tidspunktet ubetydelig </a:t>
          </a:r>
          <a:endParaRPr lang="nb-NO" sz="2700" kern="1200" noProof="0" dirty="0"/>
        </a:p>
      </dsp:txBody>
      <dsp:txXfrm>
        <a:off x="0" y="1451556"/>
        <a:ext cx="10515600" cy="1449431"/>
      </dsp:txXfrm>
    </dsp:sp>
    <dsp:sp modelId="{09B47BDC-81F0-4685-8350-52FE6B9EBCEB}">
      <dsp:nvSpPr>
        <dsp:cNvPr id="0" name=""/>
        <dsp:cNvSpPr/>
      </dsp:nvSpPr>
      <dsp:spPr>
        <a:xfrm>
          <a:off x="0" y="2900987"/>
          <a:ext cx="1051560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7EDCF2-5D49-4B2E-8702-1D5E6E5687FF}">
      <dsp:nvSpPr>
        <dsp:cNvPr id="0" name=""/>
        <dsp:cNvSpPr/>
      </dsp:nvSpPr>
      <dsp:spPr>
        <a:xfrm>
          <a:off x="0" y="2900987"/>
          <a:ext cx="10515600" cy="1449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noProof="0" dirty="0"/>
            <a:t>Variasjon av lagtykkelse i det marine sedimentet har stor effekt relatert til potensialet for differensiell </a:t>
          </a:r>
          <a:r>
            <a:rPr lang="nb-NO" sz="2700" kern="1200" noProof="0" dirty="0" err="1"/>
            <a:t>kompaksjon</a:t>
          </a:r>
          <a:r>
            <a:rPr lang="nb-NO" sz="2700" kern="1200" noProof="0" dirty="0"/>
            <a:t>. Området nær Bukken Bruses vei har et stort potensiale for </a:t>
          </a:r>
          <a:r>
            <a:rPr lang="nb-NO" sz="2700" kern="1200" noProof="0" dirty="0" err="1"/>
            <a:t>kompaksjon</a:t>
          </a:r>
          <a:r>
            <a:rPr lang="nb-NO" sz="2700" kern="1200" noProof="0" dirty="0"/>
            <a:t> som følge av poretrykksreduksjon</a:t>
          </a:r>
        </a:p>
      </dsp:txBody>
      <dsp:txXfrm>
        <a:off x="0" y="2900987"/>
        <a:ext cx="10515600" cy="14494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DDEFDD-FF6A-4005-9122-CD2B132C449F}">
      <dsp:nvSpPr>
        <dsp:cNvPr id="0" name=""/>
        <dsp:cNvSpPr/>
      </dsp:nvSpPr>
      <dsp:spPr>
        <a:xfrm>
          <a:off x="1728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Teori</a:t>
          </a:r>
        </a:p>
      </dsp:txBody>
      <dsp:txXfrm>
        <a:off x="169202" y="0"/>
        <a:ext cx="671481" cy="334947"/>
      </dsp:txXfrm>
    </dsp:sp>
    <dsp:sp modelId="{AEAFFC60-BCEB-4534-B94D-566C7CF47684}">
      <dsp:nvSpPr>
        <dsp:cNvPr id="0" name=""/>
        <dsp:cNvSpPr/>
      </dsp:nvSpPr>
      <dsp:spPr>
        <a:xfrm>
          <a:off x="907514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Metode</a:t>
          </a:r>
        </a:p>
      </dsp:txBody>
      <dsp:txXfrm>
        <a:off x="1074988" y="0"/>
        <a:ext cx="671481" cy="334947"/>
      </dsp:txXfrm>
    </dsp:sp>
    <dsp:sp modelId="{525AAA7C-386B-404F-8095-0B0DF0DFD68D}">
      <dsp:nvSpPr>
        <dsp:cNvPr id="0" name=""/>
        <dsp:cNvSpPr/>
      </dsp:nvSpPr>
      <dsp:spPr>
        <a:xfrm>
          <a:off x="1813301" y="0"/>
          <a:ext cx="1006428" cy="33494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Resultat &amp; diskusjon</a:t>
          </a:r>
        </a:p>
      </dsp:txBody>
      <dsp:txXfrm>
        <a:off x="1980775" y="0"/>
        <a:ext cx="671481" cy="334947"/>
      </dsp:txXfrm>
    </dsp:sp>
    <dsp:sp modelId="{6E066CC5-A6F5-47D6-8DDE-6E7EFC92E336}">
      <dsp:nvSpPr>
        <dsp:cNvPr id="0" name=""/>
        <dsp:cNvSpPr/>
      </dsp:nvSpPr>
      <dsp:spPr>
        <a:xfrm>
          <a:off x="2719087" y="0"/>
          <a:ext cx="1006428" cy="334947"/>
        </a:xfrm>
        <a:prstGeom prst="chevron">
          <a:avLst/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13335" rIns="13335" bIns="13335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 dirty="0"/>
            <a:t>Konklusjon</a:t>
          </a:r>
        </a:p>
      </dsp:txBody>
      <dsp:txXfrm>
        <a:off x="2886561" y="0"/>
        <a:ext cx="671481" cy="33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67AEEA-AD74-4AA2-BF77-CBEC6CFBC047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D134D-C8D2-478A-8508-F5EC63956C7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26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D134D-C8D2-478A-8508-F5EC63956C79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8472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D134D-C8D2-478A-8508-F5EC63956C79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2279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D134D-C8D2-478A-8508-F5EC63956C79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4123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FD134D-C8D2-478A-8508-F5EC63956C79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5541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83BA-EE3B-43AC-A0C8-AC0D1B64A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B211EE-87BE-4A26-9FF5-0197D4EEF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EC0D1-C973-409D-B764-DC6D4EB4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06E7-BA6E-4371-8EB8-490AE7367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B88D9-5858-44E3-8CAF-0390B65D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8902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8518A-8ABA-4D07-926C-3CB90E4B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21C1F-A6C3-42FE-8675-42C7209EA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8125B-81D3-432C-8EF6-BD9F36173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21D53-3461-4E9B-8A04-498D4E8A0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5679F-BD15-4B76-A627-1AF1F71CB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2314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51DA6B-8CE0-4167-8EF1-165836945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6AA1A-F1CB-4C94-A4C4-D266098297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E28AE-CAE6-4D28-B917-C953FB9C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36972-C89C-4876-943E-64A97DDFE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77A0D-DB71-4033-B570-2D4900A2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0533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C1973-B5AF-4B92-9A64-75F0672A0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97DA2-8111-4079-9DF1-A8296970A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0FDE9-9E78-4222-B414-19FE550D8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A4DF9-5CB7-4AA7-A7C1-A94A9482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4E5F-0B8D-4C93-A7D6-5835F4A1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9081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E4C94-536B-4FF7-831A-202EEBAC8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A0E689-4368-4C26-A7E2-D7E1F5188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C5B76-A097-4ACD-9501-41F9D0C71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273EB-8300-40FF-9D96-81E08B607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749A48-48EA-4673-8072-6079E749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4071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7F71F-2FA3-4FB4-A9C2-FF563601F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C96E0-E2AF-4D3E-A0FC-CB520A733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09707-6335-4EA7-902F-B711FFB8E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A9D1B-46AE-4BA5-98BE-7BEFB4FB6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7DB22F-E702-4C02-9CB5-33F1C0017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5061A-E6D1-492F-93EA-F321F76E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14361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024DC-98FE-41DC-A082-9252ACF48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96E08-C10A-4389-BC92-0724EE15A8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CBA26-7EB6-4463-A403-3276C13198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DEBBD-06B2-406D-A01D-3151AF2D5F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53F662-BC1F-4A8E-8972-E8FF1917B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FEEFA-AC3C-40C6-A930-A4CC5ED00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75F99-1D0B-47B1-A3F3-4D1B539C3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97071-6FE1-42A4-ADDD-518AE8656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5141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956A9-D2D6-4741-BF4E-E591645DD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7C78FA-9B0C-4D15-8FF2-C1E9DC07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AEAB20-9218-4D98-9D96-D4775C8B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BB61D2-BDCD-49EE-A80E-0507DFF7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4871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AA2838-FF29-4702-8F87-AC61D4B45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3FA768-7237-4F79-B524-C98C2C8D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FB7D7-FA3F-4D1D-A980-ABC8A8F2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215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8ACBF-EC0B-4433-9DFE-ABBBF64BC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56E00-AE60-4092-9FA1-012814B73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00C0-8F04-4DEA-9949-864ED1624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390CA-59A0-496E-A9F8-0616DE8D4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BAFFF-7E63-4B7A-BE44-8AD73AAB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BA15CF-6100-48F7-8458-70FF5ECAF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76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EBA84-331B-4132-B017-A19554D2A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D2CADC-85BF-45D9-B4B0-20D76891D6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2F79D7-3115-489B-AEE8-B9331BD4B0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A89B2-67F5-4018-85DE-AB80D1B9A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DCD75-CCFF-43B2-B192-8E62DF18B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839A8E-D650-4D55-9CFB-9DB4EE7E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1998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C295D3-37D2-4905-8F50-D09D1147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CEB8E6-5B5A-4D7F-B675-61E29C0B2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48D02-778D-4B87-8C24-627DC6251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E8084-A8E1-4CA8-8DB0-B1F20DF703F9}" type="datetimeFigureOut">
              <a:rPr lang="nb-NO" smtClean="0"/>
              <a:t>17.11.2021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03A2D-992A-43E6-9FC8-5FA7E96F01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E71B63-7FF9-4E38-8AE3-04A10AB45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AB0F-F72C-4E3F-8224-F818D7599CD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6467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6.JP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diagramDrawing" Target="../diagrams/drawing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23.png"/><Relationship Id="rId7" Type="http://schemas.openxmlformats.org/officeDocument/2006/relationships/diagramColors" Target="../diagrams/colors9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5" Type="http://schemas.openxmlformats.org/officeDocument/2006/relationships/diagramColors" Target="../diagrams/colors10.xml"/><Relationship Id="rId10" Type="http://schemas.openxmlformats.org/officeDocument/2006/relationships/diagramColors" Target="../diagrams/colors11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2B9FE-E107-4178-8266-76F4FA38F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48760" y="927381"/>
            <a:ext cx="634538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Pore Pressure Evolution and Related Risk at </a:t>
            </a:r>
            <a:r>
              <a:rPr lang="en-US" dirty="0" err="1"/>
              <a:t>Gaustad</a:t>
            </a:r>
            <a:r>
              <a:rPr lang="en-US" dirty="0"/>
              <a:t> , Oslo</a:t>
            </a:r>
            <a:endParaRPr lang="nb-N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7CC5E3-CDB1-49F9-8D9F-C9B18DD19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0640" y="3682825"/>
            <a:ext cx="6143501" cy="1655762"/>
          </a:xfrm>
        </p:spPr>
        <p:txBody>
          <a:bodyPr/>
          <a:lstStyle/>
          <a:p>
            <a:r>
              <a:rPr lang="nb-NO" dirty="0"/>
              <a:t>Masteroppgave ved Universitet i Oslo</a:t>
            </a:r>
          </a:p>
          <a:p>
            <a:r>
              <a:rPr lang="nb-NO" dirty="0"/>
              <a:t>Institutt for geofag</a:t>
            </a:r>
          </a:p>
          <a:p>
            <a:endParaRPr lang="nb-NO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5C8E5-79F5-43B7-8620-E361571D5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7104" y="62166"/>
            <a:ext cx="4787900" cy="3590925"/>
          </a:xfrm>
          <a:prstGeom prst="rect">
            <a:avLst/>
          </a:prstGeom>
          <a:ln w="19050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5CBCF9-B882-4FF3-B9F9-5493304A2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3372" y="4882659"/>
            <a:ext cx="1518036" cy="151803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7195F0DF-1924-41C6-86E9-734CFBDAC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5838"/>
            <a:ext cx="5332910" cy="29997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743010-B4FC-4FA8-A34A-5A8ECEE4B505}"/>
              </a:ext>
            </a:extLst>
          </p:cNvPr>
          <p:cNvSpPr txBox="1"/>
          <p:nvPr/>
        </p:nvSpPr>
        <p:spPr>
          <a:xfrm>
            <a:off x="-1" y="6668373"/>
            <a:ext cx="179493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Illustrasjonsfoto: Statsbygg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22966D-1D2D-4F25-8CFD-2E0B000676B8}"/>
              </a:ext>
            </a:extLst>
          </p:cNvPr>
          <p:cNvSpPr txBox="1"/>
          <p:nvPr/>
        </p:nvSpPr>
        <p:spPr>
          <a:xfrm>
            <a:off x="6616099" y="6538421"/>
            <a:ext cx="34125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Anja Sundal, Kevin J. Tuttle og Hong Li har vært mine veiledere</a:t>
            </a:r>
          </a:p>
        </p:txBody>
      </p:sp>
    </p:spTree>
    <p:extLst>
      <p:ext uri="{BB962C8B-B14F-4D97-AF65-F5344CB8AC3E}">
        <p14:creationId xmlns:p14="http://schemas.microsoft.com/office/powerpoint/2010/main" val="3779911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2B3F-B0B6-4BCD-92D1-119F017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Stratigrafi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CDD078-CBC1-4851-9865-EA58517CA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439679"/>
              </p:ext>
            </p:extLst>
          </p:nvPr>
        </p:nvGraphicFramePr>
        <p:xfrm>
          <a:off x="107336" y="89172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AA039A-0752-463E-BD41-CFF58FA1B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7" y="1716088"/>
            <a:ext cx="9879497" cy="5143914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9C46FC1-310B-403E-AB2A-983F5C254FBC}"/>
              </a:ext>
            </a:extLst>
          </p:cNvPr>
          <p:cNvGrpSpPr/>
          <p:nvPr/>
        </p:nvGrpSpPr>
        <p:grpSpPr>
          <a:xfrm>
            <a:off x="8645179" y="898477"/>
            <a:ext cx="3228769" cy="1068164"/>
            <a:chOff x="7425979" y="390525"/>
            <a:chExt cx="3228769" cy="106816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36FBC03-FB20-4565-B002-4711F9E22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25979" y="390525"/>
              <a:ext cx="3228769" cy="1068164"/>
            </a:xfrm>
            <a:prstGeom prst="rect">
              <a:avLst/>
            </a:prstGeom>
          </p:spPr>
        </p:pic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51715D2F-CAB7-49BD-BB20-078A8C7A5C22}"/>
                </a:ext>
              </a:extLst>
            </p:cNvPr>
            <p:cNvSpPr/>
            <p:nvPr/>
          </p:nvSpPr>
          <p:spPr>
            <a:xfrm>
              <a:off x="8275719" y="591392"/>
              <a:ext cx="108089" cy="108066"/>
            </a:xfrm>
            <a:prstGeom prst="hexagon">
              <a:avLst/>
            </a:prstGeom>
            <a:solidFill>
              <a:srgbClr val="00AF50"/>
            </a:solidFill>
            <a:ln>
              <a:solidFill>
                <a:srgbClr val="00AF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0D19FC00-CB41-4F44-963A-EC2711071BF6}"/>
                </a:ext>
              </a:extLst>
            </p:cNvPr>
            <p:cNvSpPr/>
            <p:nvPr/>
          </p:nvSpPr>
          <p:spPr>
            <a:xfrm>
              <a:off x="8270174" y="743792"/>
              <a:ext cx="108089" cy="108066"/>
            </a:xfrm>
            <a:prstGeom prst="hexagon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CEECD28E-D08D-4620-9DAB-B345B547C26C}"/>
                </a:ext>
              </a:extLst>
            </p:cNvPr>
            <p:cNvSpPr/>
            <p:nvPr/>
          </p:nvSpPr>
          <p:spPr>
            <a:xfrm>
              <a:off x="8267401" y="1181597"/>
              <a:ext cx="108089" cy="108066"/>
            </a:xfrm>
            <a:prstGeom prst="hexagon">
              <a:avLst/>
            </a:prstGeom>
            <a:solidFill>
              <a:srgbClr val="5E9CD3"/>
            </a:solidFill>
            <a:ln>
              <a:solidFill>
                <a:srgbClr val="5E9C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E74C382F-2B2F-4630-AFAC-3ED6E21584D7}"/>
                </a:ext>
              </a:extLst>
            </p:cNvPr>
            <p:cNvSpPr/>
            <p:nvPr/>
          </p:nvSpPr>
          <p:spPr>
            <a:xfrm>
              <a:off x="8270168" y="1317371"/>
              <a:ext cx="108089" cy="108066"/>
            </a:xfrm>
            <a:prstGeom prst="hexag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3F8EA582-884F-446C-9CC0-B8E2B281B7B3}"/>
                </a:ext>
              </a:extLst>
            </p:cNvPr>
            <p:cNvSpPr/>
            <p:nvPr/>
          </p:nvSpPr>
          <p:spPr>
            <a:xfrm>
              <a:off x="8270175" y="889411"/>
              <a:ext cx="108089" cy="108066"/>
            </a:xfrm>
            <a:prstGeom prst="hexagon">
              <a:avLst/>
            </a:prstGeom>
            <a:solidFill>
              <a:srgbClr val="F7B086"/>
            </a:solidFill>
            <a:ln>
              <a:solidFill>
                <a:srgbClr val="F7B0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Hexagon 22">
              <a:extLst>
                <a:ext uri="{FF2B5EF4-FFF2-40B4-BE49-F238E27FC236}">
                  <a16:creationId xmlns:a16="http://schemas.microsoft.com/office/drawing/2014/main" id="{2D3F2BD9-5A2C-462E-9CFE-FF8465EFF326}"/>
                </a:ext>
              </a:extLst>
            </p:cNvPr>
            <p:cNvSpPr/>
            <p:nvPr/>
          </p:nvSpPr>
          <p:spPr>
            <a:xfrm>
              <a:off x="8270174" y="1030729"/>
              <a:ext cx="108089" cy="108066"/>
            </a:xfrm>
            <a:prstGeom prst="hexagon">
              <a:avLst/>
            </a:prstGeom>
            <a:solidFill>
              <a:srgbClr val="FCC201"/>
            </a:solidFill>
            <a:ln>
              <a:solidFill>
                <a:srgbClr val="FCC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4AFDEAE-5CC3-42F7-85CF-E40EFF7A7873}"/>
              </a:ext>
            </a:extLst>
          </p:cNvPr>
          <p:cNvCxnSpPr/>
          <p:nvPr/>
        </p:nvCxnSpPr>
        <p:spPr>
          <a:xfrm>
            <a:off x="3802743" y="1342476"/>
            <a:ext cx="46445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85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2B3F-B0B6-4BCD-92D1-119F017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Grunnvannsmodell</a:t>
            </a:r>
          </a:p>
        </p:txBody>
      </p:sp>
      <p:pic>
        <p:nvPicPr>
          <p:cNvPr id="5" name="Content Placeholder 1">
            <a:extLst>
              <a:ext uri="{FF2B5EF4-FFF2-40B4-BE49-F238E27FC236}">
                <a16:creationId xmlns:a16="http://schemas.microsoft.com/office/drawing/2014/main" id="{520895EF-EFD2-4237-A3FC-007B62DB3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7006" y="1532278"/>
            <a:ext cx="6860616" cy="515021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5F8BE1-A5DC-4A7E-B739-EC798190A8B6}"/>
              </a:ext>
            </a:extLst>
          </p:cNvPr>
          <p:cNvCxnSpPr/>
          <p:nvPr/>
        </p:nvCxnSpPr>
        <p:spPr>
          <a:xfrm>
            <a:off x="3802743" y="1342476"/>
            <a:ext cx="46445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387DB40-70EF-48CD-91C5-F5CDAF78F3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877468"/>
              </p:ext>
            </p:extLst>
          </p:nvPr>
        </p:nvGraphicFramePr>
        <p:xfrm>
          <a:off x="107336" y="89172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C359B5D-949D-43A8-9F12-9A49EFADD610}"/>
              </a:ext>
            </a:extLst>
          </p:cNvPr>
          <p:cNvSpPr txBox="1"/>
          <p:nvPr/>
        </p:nvSpPr>
        <p:spPr>
          <a:xfrm>
            <a:off x="800100" y="2612750"/>
            <a:ext cx="31556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For scenario 1 </a:t>
            </a:r>
            <a:r>
              <a:rPr lang="en-US" dirty="0" err="1"/>
              <a:t>og</a:t>
            </a:r>
            <a:r>
              <a:rPr lang="en-US" dirty="0"/>
              <a:t> 2 er bare PZ68B </a:t>
            </a:r>
            <a:r>
              <a:rPr lang="en-US" dirty="0" err="1"/>
              <a:t>innenfor</a:t>
            </a:r>
            <a:r>
              <a:rPr lang="en-US" dirty="0"/>
              <a:t> den </a:t>
            </a:r>
            <a:r>
              <a:rPr lang="en-US" dirty="0" err="1"/>
              <a:t>aksepterte</a:t>
            </a:r>
            <a:r>
              <a:rPr lang="en-US" dirty="0"/>
              <a:t> </a:t>
            </a:r>
            <a:r>
              <a:rPr lang="en-US" dirty="0" err="1"/>
              <a:t>differansen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For scenario 3 er den </a:t>
            </a:r>
            <a:r>
              <a:rPr lang="en-US" dirty="0" err="1"/>
              <a:t>beste</a:t>
            </a:r>
            <a:r>
              <a:rPr lang="en-US" dirty="0"/>
              <a:t> </a:t>
            </a:r>
            <a:r>
              <a:rPr lang="en-US" dirty="0" err="1"/>
              <a:t>forbedringen</a:t>
            </a:r>
            <a:r>
              <a:rPr lang="en-US" dirty="0"/>
              <a:t> av </a:t>
            </a:r>
            <a:r>
              <a:rPr lang="en-US" dirty="0" err="1"/>
              <a:t>modellert</a:t>
            </a:r>
            <a:r>
              <a:rPr lang="en-US" dirty="0"/>
              <a:t> </a:t>
            </a:r>
            <a:r>
              <a:rPr lang="en-US" dirty="0" err="1"/>
              <a:t>trykkhøyde</a:t>
            </a:r>
            <a:r>
              <a:rPr lang="en-US" dirty="0"/>
              <a:t> </a:t>
            </a:r>
            <a:r>
              <a:rPr lang="en-US" dirty="0" err="1"/>
              <a:t>observert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PZ92 </a:t>
            </a:r>
            <a:r>
              <a:rPr lang="en-US" dirty="0" err="1"/>
              <a:t>og</a:t>
            </a:r>
            <a:r>
              <a:rPr lang="en-US" dirty="0"/>
              <a:t> PZ93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75A08C2-22D7-44B8-96AA-0C69E86C6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321551"/>
              </p:ext>
            </p:extLst>
          </p:nvPr>
        </p:nvGraphicFramePr>
        <p:xfrm>
          <a:off x="5936040" y="1369653"/>
          <a:ext cx="511788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136">
                  <a:extLst>
                    <a:ext uri="{9D8B030D-6E8A-4147-A177-3AD203B41FA5}">
                      <a16:colId xmlns:a16="http://schemas.microsoft.com/office/drawing/2014/main" val="6296749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768620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1175998321"/>
                    </a:ext>
                  </a:extLst>
                </a:gridCol>
                <a:gridCol w="1200551">
                  <a:extLst>
                    <a:ext uri="{9D8B030D-6E8A-4147-A177-3AD203B41FA5}">
                      <a16:colId xmlns:a16="http://schemas.microsoft.com/office/drawing/2014/main" val="3772263249"/>
                    </a:ext>
                  </a:extLst>
                </a:gridCol>
              </a:tblGrid>
              <a:tr h="203749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Målt trykkhøyde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Beregnet trykkhøyde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Differanse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757097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PZ68B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88,21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0,56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991938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93,27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92,09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1,18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437046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94,37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91,12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3,25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286577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2,87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68421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85,41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83,55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1,86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41771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82,57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2,01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68646"/>
                  </a:ext>
                </a:extLst>
              </a:tr>
              <a:tr h="188120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83,30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3,73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629383"/>
                  </a:ext>
                </a:extLst>
              </a:tr>
            </a:tbl>
          </a:graphicData>
        </a:graphic>
      </p:graphicFrame>
      <p:graphicFrame>
        <p:nvGraphicFramePr>
          <p:cNvPr id="18" name="Table 3">
            <a:extLst>
              <a:ext uri="{FF2B5EF4-FFF2-40B4-BE49-F238E27FC236}">
                <a16:creationId xmlns:a16="http://schemas.microsoft.com/office/drawing/2014/main" id="{25071588-A992-4284-8F26-A2028BC7E2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91037"/>
              </p:ext>
            </p:extLst>
          </p:nvPr>
        </p:nvGraphicFramePr>
        <p:xfrm>
          <a:off x="5936040" y="3207893"/>
          <a:ext cx="511788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136">
                  <a:extLst>
                    <a:ext uri="{9D8B030D-6E8A-4147-A177-3AD203B41FA5}">
                      <a16:colId xmlns:a16="http://schemas.microsoft.com/office/drawing/2014/main" val="6296749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768620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1175998321"/>
                    </a:ext>
                  </a:extLst>
                </a:gridCol>
                <a:gridCol w="1200551">
                  <a:extLst>
                    <a:ext uri="{9D8B030D-6E8A-4147-A177-3AD203B41FA5}">
                      <a16:colId xmlns:a16="http://schemas.microsoft.com/office/drawing/2014/main" val="3772263249"/>
                    </a:ext>
                  </a:extLst>
                </a:gridCol>
              </a:tblGrid>
              <a:tr h="228443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Målt trykkhøyde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Beregnet trykkhøyde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Differanse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757097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PZ68B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88,21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0,55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991938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93,27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92,08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1,21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437046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94,37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91,12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3,25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286577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2,84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68421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85,41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83,52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1,89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41771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82,57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2,01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68646"/>
                  </a:ext>
                </a:extLst>
              </a:tr>
              <a:tr h="218821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83,30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3,73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629383"/>
                  </a:ext>
                </a:extLst>
              </a:tr>
            </a:tbl>
          </a:graphicData>
        </a:graphic>
      </p:graphicFrame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98BB7FE2-C8D6-4D84-9E04-D4761F033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720441"/>
              </p:ext>
            </p:extLst>
          </p:nvPr>
        </p:nvGraphicFramePr>
        <p:xfrm>
          <a:off x="5936040" y="4850347"/>
          <a:ext cx="511788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4136">
                  <a:extLst>
                    <a:ext uri="{9D8B030D-6E8A-4147-A177-3AD203B41FA5}">
                      <a16:colId xmlns:a16="http://schemas.microsoft.com/office/drawing/2014/main" val="629674972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867686206"/>
                    </a:ext>
                  </a:extLst>
                </a:gridCol>
                <a:gridCol w="1388533">
                  <a:extLst>
                    <a:ext uri="{9D8B030D-6E8A-4147-A177-3AD203B41FA5}">
                      <a16:colId xmlns:a16="http://schemas.microsoft.com/office/drawing/2014/main" val="1175998321"/>
                    </a:ext>
                  </a:extLst>
                </a:gridCol>
                <a:gridCol w="1200551">
                  <a:extLst>
                    <a:ext uri="{9D8B030D-6E8A-4147-A177-3AD203B41FA5}">
                      <a16:colId xmlns:a16="http://schemas.microsoft.com/office/drawing/2014/main" val="3772263249"/>
                    </a:ext>
                  </a:extLst>
                </a:gridCol>
              </a:tblGrid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Målt trykkhøyde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Beregnet trykkhøyde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Differanse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757097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PZ68B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88,21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88,28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-0,16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991938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93,27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93,07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0,20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437046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94,37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92,07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3,25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286577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2,84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1268421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85,41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1,89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641771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83,85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00B050"/>
                          </a:solidFill>
                        </a:rPr>
                        <a:t>2,01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7168646"/>
                  </a:ext>
                </a:extLst>
              </a:tr>
              <a:tr h="196352"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PZ94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87,03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/>
                        <a:t>84,28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b-NO" sz="900" dirty="0">
                          <a:solidFill>
                            <a:srgbClr val="C00000"/>
                          </a:solidFill>
                        </a:rPr>
                        <a:t>3,73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629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58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8D784-7D9B-4554-ABE8-1CC02BBAB5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699" y="1328282"/>
            <a:ext cx="5320193" cy="5501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491C2-6C96-4C74-8520-84243E27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699" y="1342476"/>
            <a:ext cx="5320193" cy="5515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12B3F-B0B6-4BCD-92D1-119F017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Poretrykksanalyse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39EFAE63-0532-4FB4-B349-4C9279CB5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7472345"/>
              </p:ext>
            </p:extLst>
          </p:nvPr>
        </p:nvGraphicFramePr>
        <p:xfrm>
          <a:off x="107336" y="89172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DC96AE-7622-495A-85B6-9DDCE6ADF028}"/>
              </a:ext>
            </a:extLst>
          </p:cNvPr>
          <p:cNvCxnSpPr/>
          <p:nvPr/>
        </p:nvCxnSpPr>
        <p:spPr>
          <a:xfrm>
            <a:off x="3773714" y="1342476"/>
            <a:ext cx="46445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3ACADC-7CB3-4124-9DFB-6CDA46EDA9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13117" y="2994446"/>
            <a:ext cx="3682882" cy="3774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D6C3A6-A007-42A8-AC6D-BED505B21F4B}"/>
              </a:ext>
            </a:extLst>
          </p:cNvPr>
          <p:cNvSpPr txBox="1"/>
          <p:nvPr/>
        </p:nvSpPr>
        <p:spPr>
          <a:xfrm>
            <a:off x="838200" y="1665846"/>
            <a:ext cx="55695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600" dirty="0"/>
              <a:t>Øvre poretrykksmålere er installert 8 m under terreng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sz="16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sz="1600" dirty="0"/>
              <a:t>Nedre poretrykksmålere er installert mellom 13,7 – 37 m under terreng – nær overgang til berg </a:t>
            </a:r>
          </a:p>
        </p:txBody>
      </p:sp>
    </p:spTree>
    <p:extLst>
      <p:ext uri="{BB962C8B-B14F-4D97-AF65-F5344CB8AC3E}">
        <p14:creationId xmlns:p14="http://schemas.microsoft.com/office/powerpoint/2010/main" val="150998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2B3F-B0B6-4BCD-92D1-119F017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Setningspotensiale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F4980D09-D4DE-42B1-8E0A-F0BB9358F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35484" y="1424864"/>
            <a:ext cx="3928449" cy="29764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3BC68-933C-48D0-A175-F1A1955B4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33" y="1962334"/>
            <a:ext cx="5161978" cy="3780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6B9DB-DF8D-480F-805A-345FF195E5B0}"/>
              </a:ext>
            </a:extLst>
          </p:cNvPr>
          <p:cNvSpPr txBox="1"/>
          <p:nvPr/>
        </p:nvSpPr>
        <p:spPr>
          <a:xfrm>
            <a:off x="7880876" y="4349003"/>
            <a:ext cx="2954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err="1"/>
              <a:t>Modifisert</a:t>
            </a:r>
            <a:r>
              <a:rPr lang="en-US" sz="1400" i="1" dirty="0"/>
              <a:t> </a:t>
            </a:r>
            <a:r>
              <a:rPr lang="en-US" sz="1400" i="1" dirty="0" err="1"/>
              <a:t>fra</a:t>
            </a:r>
            <a:r>
              <a:rPr lang="en-US" sz="1400" i="1" dirty="0"/>
              <a:t> Karlsrud et al. (2015)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CA187-B414-40CC-8D0B-A0C8FA104E8A}"/>
              </a:ext>
            </a:extLst>
          </p:cNvPr>
          <p:cNvSpPr txBox="1"/>
          <p:nvPr/>
        </p:nvSpPr>
        <p:spPr>
          <a:xfrm>
            <a:off x="6025999" y="4656780"/>
            <a:ext cx="5785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Fra 2019 – 2021: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∆h i PZ81 er -1,55 m ≈ -3 mm setning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∆h i PZ93 er -1,62 m ≈ -9 mm setning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Utviklingen i poretrykket for området kan ta flere tiår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74F23B-C47E-4FA7-888F-3908514FE749}"/>
              </a:ext>
            </a:extLst>
          </p:cNvPr>
          <p:cNvCxnSpPr/>
          <p:nvPr/>
        </p:nvCxnSpPr>
        <p:spPr>
          <a:xfrm>
            <a:off x="3773714" y="1342476"/>
            <a:ext cx="4644571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C0057D2D-D9C3-42CB-85C9-0CAB930436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153238"/>
              </p:ext>
            </p:extLst>
          </p:nvPr>
        </p:nvGraphicFramePr>
        <p:xfrm>
          <a:off x="107336" y="89172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426A8E74-CBD0-4122-8C9F-FCF5B1C8B480}"/>
              </a:ext>
            </a:extLst>
          </p:cNvPr>
          <p:cNvSpPr txBox="1"/>
          <p:nvPr/>
        </p:nvSpPr>
        <p:spPr>
          <a:xfrm>
            <a:off x="10812728" y="3852412"/>
            <a:ext cx="1487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i="1" dirty="0"/>
              <a:t>Lengste avstand fra spunt til poretrykksmåler er 120m</a:t>
            </a:r>
          </a:p>
        </p:txBody>
      </p:sp>
    </p:spTree>
    <p:extLst>
      <p:ext uri="{BB962C8B-B14F-4D97-AF65-F5344CB8AC3E}">
        <p14:creationId xmlns:p14="http://schemas.microsoft.com/office/powerpoint/2010/main" val="412595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2B3F-B0B6-4BCD-92D1-119F017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Konklusjon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CCDD078-CBC1-4851-9865-EA58517CAD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0586094"/>
              </p:ext>
            </p:extLst>
          </p:nvPr>
        </p:nvGraphicFramePr>
        <p:xfrm>
          <a:off x="107336" y="89172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71A6A77-4D7D-4C02-BA57-CD140C27A1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838900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15977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12B3F-B0B6-4BCD-92D1-119F01712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Referanser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A4DC5F4-33B8-4689-81E8-454C32EB5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nb-NO" sz="1100" b="0" i="0" dirty="0">
                <a:effectLst/>
              </a:rPr>
              <a:t>Braaten, A., </a:t>
            </a:r>
            <a:r>
              <a:rPr lang="nb-NO" sz="1100" b="0" i="0" dirty="0" err="1">
                <a:effectLst/>
              </a:rPr>
              <a:t>Baardvik</a:t>
            </a:r>
            <a:r>
              <a:rPr lang="nb-NO" sz="1100" b="0" i="0" dirty="0">
                <a:effectLst/>
              </a:rPr>
              <a:t>, G., Vik, A. &amp; </a:t>
            </a:r>
            <a:r>
              <a:rPr lang="nb-NO" sz="1100" b="0" i="0" dirty="0" err="1">
                <a:effectLst/>
              </a:rPr>
              <a:t>Brendbekken</a:t>
            </a:r>
            <a:r>
              <a:rPr lang="nb-NO" sz="1100" b="0" i="0" dirty="0">
                <a:effectLst/>
              </a:rPr>
              <a:t>, G. (2004). </a:t>
            </a:r>
            <a:r>
              <a:rPr lang="nb-NO" sz="1100" b="0" i="1" dirty="0">
                <a:effectLst/>
              </a:rPr>
              <a:t>Observerte effekter på poretrykk på grunn av omfattende fundamenteringsarbeider i dyp utgraving i leire. </a:t>
            </a:r>
            <a:r>
              <a:rPr lang="nb-NO" sz="1100" b="0" i="0" dirty="0">
                <a:effectLst/>
              </a:rPr>
              <a:t>(q624.131.3 JBV </a:t>
            </a:r>
            <a:r>
              <a:rPr lang="nb-NO" sz="1100" b="0" i="0" dirty="0" err="1">
                <a:effectLst/>
              </a:rPr>
              <a:t>Geo</a:t>
            </a:r>
            <a:r>
              <a:rPr lang="nb-NO" sz="1100" b="0" i="0" dirty="0">
                <a:effectLst/>
              </a:rPr>
              <a:t>). Jernbaneverket.</a:t>
            </a:r>
            <a:endParaRPr lang="en-US" sz="11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100" b="0" i="0" dirty="0">
                <a:effectLst/>
              </a:rPr>
              <a:t>Freeze, R. A. &amp; Cherry, J. A. (1979). </a:t>
            </a:r>
            <a:r>
              <a:rPr lang="en-US" sz="1100" b="0" i="1" dirty="0">
                <a:effectLst/>
              </a:rPr>
              <a:t>Groundwater</a:t>
            </a:r>
            <a:r>
              <a:rPr lang="en-US" sz="1100" b="0" i="0" dirty="0">
                <a:effectLst/>
              </a:rPr>
              <a:t>. Prentice-Hall Inc., New Jersey.</a:t>
            </a:r>
            <a:endParaRPr lang="nb-NO" sz="11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nb-NO" sz="1100" b="0" i="0" dirty="0">
                <a:effectLst/>
              </a:rPr>
              <a:t>Karlsrud, K., Langford, J., Lande, E. J., </a:t>
            </a:r>
            <a:r>
              <a:rPr lang="nb-NO" sz="1100" b="0" i="0" dirty="0" err="1">
                <a:effectLst/>
              </a:rPr>
              <a:t>Baardvik</a:t>
            </a:r>
            <a:r>
              <a:rPr lang="nb-NO" sz="1100" b="0" i="0" dirty="0">
                <a:effectLst/>
              </a:rPr>
              <a:t>, G. &amp; NGI. (2015).</a:t>
            </a:r>
            <a:r>
              <a:rPr lang="nb-NO" sz="1100" b="0" i="1" dirty="0">
                <a:effectLst/>
              </a:rPr>
              <a:t>Vurdering av skader og deformasjoner knyttet til utførelse av stagforankring og borede peler i byggegroper </a:t>
            </a:r>
            <a:r>
              <a:rPr lang="nb-NO" sz="1100" b="0" dirty="0">
                <a:effectLst/>
              </a:rPr>
              <a:t>(Begrens Skade DP 1+2.4)</a:t>
            </a:r>
            <a:r>
              <a:rPr lang="nb-NO" sz="1100" b="0" i="1" dirty="0">
                <a:effectLst/>
              </a:rPr>
              <a:t>. </a:t>
            </a:r>
            <a:r>
              <a:rPr lang="nb-NO" sz="1100" b="0" i="0" dirty="0">
                <a:effectLst/>
              </a:rPr>
              <a:t>Norges Geotekniske Institutt.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nb-NO" sz="1100" b="0" i="0" dirty="0">
                <a:solidFill>
                  <a:srgbClr val="222222"/>
                </a:solidFill>
                <a:effectLst/>
              </a:rPr>
              <a:t>Langford, J., Lande, E. J., Sandene, T.,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Kahlstrøm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, M.,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Nadim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, F., Norén-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Cosgriff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, K., ... &amp;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Formreide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, R. (2021, April).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BegrensSkade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 II–REMEDY–Risk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Reduction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of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Groundwork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Damage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: An </a:t>
            </a:r>
            <a:r>
              <a:rPr lang="nb-NO" sz="1100" b="0" i="0" dirty="0" err="1">
                <a:solidFill>
                  <a:srgbClr val="222222"/>
                </a:solidFill>
                <a:effectLst/>
              </a:rPr>
              <a:t>Overview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. In </a:t>
            </a:r>
            <a:r>
              <a:rPr lang="nb-NO" sz="1100" b="0" i="1" dirty="0">
                <a:solidFill>
                  <a:srgbClr val="222222"/>
                </a:solidFill>
                <a:effectLst/>
              </a:rPr>
              <a:t>IOP Conference Series: Earth and </a:t>
            </a:r>
            <a:r>
              <a:rPr lang="nb-NO" sz="1100" b="0" i="1" dirty="0" err="1">
                <a:solidFill>
                  <a:srgbClr val="222222"/>
                </a:solidFill>
                <a:effectLst/>
              </a:rPr>
              <a:t>Environmental</a:t>
            </a:r>
            <a:r>
              <a:rPr lang="nb-NO" sz="1100" b="0" i="1" dirty="0">
                <a:solidFill>
                  <a:srgbClr val="222222"/>
                </a:solidFill>
                <a:effectLst/>
              </a:rPr>
              <a:t> Science</a:t>
            </a:r>
            <a:r>
              <a:rPr lang="nb-NO" sz="1100" b="0" i="0" dirty="0">
                <a:solidFill>
                  <a:srgbClr val="222222"/>
                </a:solidFill>
                <a:effectLst/>
              </a:rPr>
              <a:t> (Vol. 710, No. 1, p. 012058). IOP Publishing.</a:t>
            </a:r>
            <a:endParaRPr lang="nb-NO" sz="11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en-US" sz="1100" b="0" i="0" dirty="0">
                <a:effectLst/>
              </a:rPr>
              <a:t>Morris, D. A. &amp; Johnson, A. I. (1967). </a:t>
            </a:r>
            <a:r>
              <a:rPr lang="en-US" sz="1100" b="0" i="1" dirty="0">
                <a:effectLst/>
              </a:rPr>
              <a:t>Summary of hydrologic and physical properties of rock and soil materials, as analyzed by the hydrologic laboratory of the us geological survey, 1948-60 </a:t>
            </a:r>
            <a:r>
              <a:rPr lang="en-US" sz="1100" b="0" i="0" dirty="0">
                <a:effectLst/>
              </a:rPr>
              <a:t>(tech. rep.). US Government Printing Office.</a:t>
            </a:r>
            <a:endParaRPr lang="nb-NO" sz="11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nb-NO" sz="1100" b="0" i="0" dirty="0" err="1">
                <a:effectLst/>
              </a:rPr>
              <a:t>Piciullo</a:t>
            </a:r>
            <a:r>
              <a:rPr lang="nb-NO" sz="1100" b="0" i="0" dirty="0">
                <a:effectLst/>
              </a:rPr>
              <a:t>, L., </a:t>
            </a:r>
            <a:r>
              <a:rPr lang="nb-NO" sz="1100" b="0" i="0" dirty="0" err="1">
                <a:effectLst/>
              </a:rPr>
              <a:t>Ritter</a:t>
            </a:r>
            <a:r>
              <a:rPr lang="nb-NO" sz="1100" b="0" i="0" dirty="0">
                <a:effectLst/>
              </a:rPr>
              <a:t>, S., </a:t>
            </a:r>
            <a:r>
              <a:rPr lang="nb-NO" sz="1100" b="0" i="0" dirty="0" err="1">
                <a:effectLst/>
              </a:rPr>
              <a:t>Lysdahl</a:t>
            </a:r>
            <a:r>
              <a:rPr lang="nb-NO" sz="1100" b="0" i="0" dirty="0">
                <a:effectLst/>
              </a:rPr>
              <a:t>, A. O. K., Langford, J. &amp; </a:t>
            </a:r>
            <a:r>
              <a:rPr lang="nb-NO" sz="1100" b="0" i="0" dirty="0" err="1">
                <a:effectLst/>
              </a:rPr>
              <a:t>Nadim</a:t>
            </a:r>
            <a:r>
              <a:rPr lang="nb-NO" sz="1100" b="0" i="0" dirty="0">
                <a:effectLst/>
              </a:rPr>
              <a:t>, F. (2021). </a:t>
            </a:r>
            <a:r>
              <a:rPr lang="nb-NO" sz="1100" b="0" i="0" dirty="0" err="1">
                <a:effectLst/>
              </a:rPr>
              <a:t>Assessment</a:t>
            </a:r>
            <a:r>
              <a:rPr lang="nb-NO" sz="1100" b="0" i="0" dirty="0">
                <a:effectLst/>
              </a:rPr>
              <a:t> </a:t>
            </a:r>
            <a:r>
              <a:rPr lang="nb-NO" sz="1100" b="0" i="0" dirty="0" err="1">
                <a:effectLst/>
              </a:rPr>
              <a:t>of</a:t>
            </a:r>
            <a:r>
              <a:rPr lang="nb-NO" sz="1100" b="0" i="0" dirty="0">
                <a:effectLst/>
              </a:rPr>
              <a:t> </a:t>
            </a:r>
            <a:r>
              <a:rPr lang="nb-NO" sz="1100" b="0" i="0" dirty="0" err="1">
                <a:effectLst/>
              </a:rPr>
              <a:t>building</a:t>
            </a:r>
            <a:r>
              <a:rPr lang="nb-NO" sz="1100" b="0" i="0" dirty="0">
                <a:effectLst/>
              </a:rPr>
              <a:t> </a:t>
            </a:r>
            <a:r>
              <a:rPr lang="nb-NO" sz="1100" b="0" i="0" dirty="0" err="1">
                <a:effectLst/>
              </a:rPr>
              <a:t>damage</a:t>
            </a:r>
            <a:r>
              <a:rPr lang="nb-NO" sz="1100" b="0" i="0" dirty="0">
                <a:effectLst/>
              </a:rPr>
              <a:t> due to </a:t>
            </a:r>
            <a:r>
              <a:rPr lang="nb-NO" sz="1100" b="0" i="0" dirty="0" err="1">
                <a:effectLst/>
              </a:rPr>
              <a:t>excavation-induced</a:t>
            </a:r>
            <a:r>
              <a:rPr lang="nb-NO" sz="1100" b="0" i="0" dirty="0">
                <a:effectLst/>
              </a:rPr>
              <a:t> displacements: The </a:t>
            </a:r>
            <a:r>
              <a:rPr lang="nb-NO" sz="1100" b="0" i="0" dirty="0" err="1">
                <a:effectLst/>
              </a:rPr>
              <a:t>gibv</a:t>
            </a:r>
            <a:r>
              <a:rPr lang="nb-NO" sz="1100" b="0" i="0" dirty="0">
                <a:effectLst/>
              </a:rPr>
              <a:t> </a:t>
            </a:r>
            <a:r>
              <a:rPr lang="nb-NO" sz="1100" b="0" i="0" dirty="0" err="1">
                <a:effectLst/>
              </a:rPr>
              <a:t>method</a:t>
            </a:r>
            <a:r>
              <a:rPr lang="nb-NO" sz="1100" b="0" i="0" dirty="0">
                <a:effectLst/>
              </a:rPr>
              <a:t>. </a:t>
            </a:r>
            <a:r>
              <a:rPr lang="nb-NO" sz="1100" b="0" i="1" dirty="0">
                <a:effectLst/>
              </a:rPr>
              <a:t>Tunnelling and </a:t>
            </a:r>
            <a:r>
              <a:rPr lang="nb-NO" sz="1100" b="0" i="1" dirty="0" err="1">
                <a:effectLst/>
              </a:rPr>
              <a:t>Underground</a:t>
            </a:r>
            <a:r>
              <a:rPr lang="nb-NO" sz="1100" b="0" i="1" dirty="0">
                <a:effectLst/>
              </a:rPr>
              <a:t> Space Technology,108</a:t>
            </a:r>
            <a:r>
              <a:rPr lang="nb-NO" sz="1100" b="0" i="0" dirty="0">
                <a:effectLst/>
              </a:rPr>
              <a:t>, 103673.</a:t>
            </a:r>
            <a:endParaRPr lang="nb-NO" sz="11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v"/>
            </a:pPr>
            <a:r>
              <a:rPr lang="nb-NO" sz="1100" b="0" i="0" dirty="0">
                <a:effectLst/>
              </a:rPr>
              <a:t>Tuttle, K. J. (2020). </a:t>
            </a:r>
            <a:r>
              <a:rPr lang="nb-NO" sz="1100" b="0" i="1" dirty="0" err="1">
                <a:effectLst/>
              </a:rPr>
              <a:t>Hydrogeologisk</a:t>
            </a:r>
            <a:r>
              <a:rPr lang="nb-NO" sz="1100" b="0" i="1" dirty="0">
                <a:effectLst/>
              </a:rPr>
              <a:t> prosjektering. </a:t>
            </a:r>
            <a:r>
              <a:rPr lang="nb-NO" sz="1100" i="1" dirty="0" err="1"/>
              <a:t>H</a:t>
            </a:r>
            <a:r>
              <a:rPr lang="nb-NO" sz="1100" b="0" i="1" dirty="0" err="1">
                <a:effectLst/>
              </a:rPr>
              <a:t>ydrogeologisk</a:t>
            </a:r>
            <a:r>
              <a:rPr lang="nb-NO" sz="1100" b="0" i="1" dirty="0">
                <a:effectLst/>
              </a:rPr>
              <a:t> modellering av ulike scenarioer av tettetiltak for byggegropen mot grunnvannslekkasjer </a:t>
            </a:r>
            <a:r>
              <a:rPr lang="nb-NO" sz="1100" b="0" i="0" dirty="0">
                <a:effectLst/>
              </a:rPr>
              <a:t>(NO-RIG-20-39).</a:t>
            </a:r>
            <a:endParaRPr lang="nb-NO" sz="11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89C3F7A-376B-4BB5-AD60-BAE3FBDF8961}"/>
              </a:ext>
            </a:extLst>
          </p:cNvPr>
          <p:cNvCxnSpPr/>
          <p:nvPr/>
        </p:nvCxnSpPr>
        <p:spPr>
          <a:xfrm>
            <a:off x="3773714" y="1342476"/>
            <a:ext cx="464457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933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36BE-AB86-42A1-A398-4A4374258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48895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Takk for oppmerksomheten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98E43E-43F6-4AF8-933E-B6E9CA4AEAFA}"/>
              </a:ext>
            </a:extLst>
          </p:cNvPr>
          <p:cNvCxnSpPr/>
          <p:nvPr/>
        </p:nvCxnSpPr>
        <p:spPr>
          <a:xfrm>
            <a:off x="3773714" y="2126246"/>
            <a:ext cx="4644571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99A027C-896F-4C3A-9201-978CD7A6B630}"/>
              </a:ext>
            </a:extLst>
          </p:cNvPr>
          <p:cNvSpPr txBox="1">
            <a:spLocks/>
          </p:cNvSpPr>
          <p:nvPr/>
        </p:nvSpPr>
        <p:spPr>
          <a:xfrm>
            <a:off x="3125855" y="3295594"/>
            <a:ext cx="5940289" cy="1683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 err="1"/>
              <a:t>Takk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Norconsult AS, </a:t>
            </a:r>
            <a:r>
              <a:rPr lang="en-US" sz="2000" dirty="0" err="1"/>
              <a:t>Statsbygg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Grunnteknikk</a:t>
            </a:r>
            <a:r>
              <a:rPr lang="en-US" sz="2000" dirty="0"/>
              <a:t> AS for </a:t>
            </a:r>
            <a:r>
              <a:rPr lang="en-US" sz="2000" dirty="0" err="1"/>
              <a:t>tilgang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data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oppgaven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for </a:t>
            </a:r>
            <a:r>
              <a:rPr lang="en-US" sz="2000" dirty="0" err="1"/>
              <a:t>muligheten</a:t>
            </a:r>
            <a:r>
              <a:rPr lang="en-US" sz="2000" dirty="0"/>
              <a:t> for å </a:t>
            </a:r>
            <a:r>
              <a:rPr lang="en-US" sz="2000" dirty="0" err="1"/>
              <a:t>dra</a:t>
            </a:r>
            <a:r>
              <a:rPr lang="en-US" sz="2000" dirty="0"/>
              <a:t> </a:t>
            </a:r>
            <a:r>
              <a:rPr lang="en-US" sz="2000" dirty="0" err="1"/>
              <a:t>på</a:t>
            </a:r>
            <a:r>
              <a:rPr lang="en-US" sz="2000" dirty="0"/>
              <a:t> </a:t>
            </a:r>
            <a:r>
              <a:rPr lang="en-US" sz="2000" dirty="0" err="1"/>
              <a:t>befaring</a:t>
            </a:r>
            <a:r>
              <a:rPr lang="en-US" sz="2000" dirty="0"/>
              <a:t> under </a:t>
            </a:r>
            <a:r>
              <a:rPr lang="en-US" sz="2000" dirty="0" err="1"/>
              <a:t>arbeidet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4731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F1D7-3982-4F52-A18C-8E891EED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Oversikt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EE2F5-2CEC-429C-A2BB-F1DC389E4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nb-NO" dirty="0"/>
              <a:t>Hovedmål for oppgaven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b-NO" dirty="0"/>
              <a:t>Områdebeskrivelse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b-NO" dirty="0"/>
              <a:t>Teori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b-NO" dirty="0"/>
              <a:t>Metode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b-NO" dirty="0"/>
              <a:t>Resultater og diskusjon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nb-NO" dirty="0"/>
              <a:t>Konklusjon </a:t>
            </a:r>
          </a:p>
          <a:p>
            <a:endParaRPr lang="nb-NO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DC3906-65F9-4B5A-94C1-A83774683CCA}"/>
              </a:ext>
            </a:extLst>
          </p:cNvPr>
          <p:cNvCxnSpPr/>
          <p:nvPr/>
        </p:nvCxnSpPr>
        <p:spPr>
          <a:xfrm>
            <a:off x="3802743" y="1284420"/>
            <a:ext cx="46445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5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05BF4F-EC81-4621-82F3-05FE4C0BE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nb-NO" sz="5200"/>
              <a:t>Hovedmål for oppgaven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66E73B3-A6AB-4F84-A6D4-03CE25A54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96185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5274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3BE36B-8527-4649-9EC6-F8CF84E9F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05" y="1301051"/>
            <a:ext cx="4279571" cy="53081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BFDC0F-6175-4418-BFAB-74D749C12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996" y="1448827"/>
            <a:ext cx="6064080" cy="5012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C6C440-9FE0-4574-BEF9-D34DC547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7069"/>
            <a:ext cx="10515600" cy="1325563"/>
          </a:xfrm>
        </p:spPr>
        <p:txBody>
          <a:bodyPr/>
          <a:lstStyle/>
          <a:p>
            <a:pPr algn="ctr"/>
            <a:r>
              <a:rPr lang="nb-NO" dirty="0"/>
              <a:t>Områdebeskrivelse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EFDD3-F3DA-4DCA-B3E2-D23E3161B05A}"/>
              </a:ext>
            </a:extLst>
          </p:cNvPr>
          <p:cNvSpPr txBox="1"/>
          <p:nvPr/>
        </p:nvSpPr>
        <p:spPr>
          <a:xfrm>
            <a:off x="319314" y="2099204"/>
            <a:ext cx="57256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Livsvitenskapsbygget ved Gaustad i Oslo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Urbant område, utfordringer knyttet til åpen byggegrop i leire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Begrens Skade / REMEDY</a:t>
            </a:r>
          </a:p>
          <a:p>
            <a:pPr lvl="1"/>
            <a:endParaRPr lang="nb-NO" dirty="0"/>
          </a:p>
          <a:p>
            <a:pPr lvl="1"/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Berggrunnsgeologi -&gt; skifer og kalkstein (</a:t>
            </a:r>
            <a:r>
              <a:rPr lang="nb-NO" dirty="0" err="1"/>
              <a:t>knollekalk</a:t>
            </a:r>
            <a:r>
              <a:rPr lang="nb-NO" dirty="0"/>
              <a:t>), kambrosilur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Marine sedimenter -&gt; hovedsakelig leire med lag av silt og sand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Potensiale for poretrykksmigrasjon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999B5F-5C2E-44C5-8775-37C9F068E000}"/>
              </a:ext>
            </a:extLst>
          </p:cNvPr>
          <p:cNvCxnSpPr/>
          <p:nvPr/>
        </p:nvCxnSpPr>
        <p:spPr>
          <a:xfrm>
            <a:off x="3802743" y="1284420"/>
            <a:ext cx="46445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085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BDD5F-E6A2-4471-8A21-6D575D6A0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Utfordringer relatert til åpen byggegrop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D24BFC-4342-4AD3-B098-F596E33A44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71198" y="2022005"/>
            <a:ext cx="6242671" cy="294258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E9EFFF-05C1-46F0-B342-98BB9F733A37}"/>
              </a:ext>
            </a:extLst>
          </p:cNvPr>
          <p:cNvCxnSpPr>
            <a:cxnSpLocks/>
          </p:cNvCxnSpPr>
          <p:nvPr/>
        </p:nvCxnSpPr>
        <p:spPr>
          <a:xfrm>
            <a:off x="1743650" y="1284420"/>
            <a:ext cx="8775337" cy="4992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DECB13-EC5C-4B93-A4F1-01766316F8BB}"/>
              </a:ext>
            </a:extLst>
          </p:cNvPr>
          <p:cNvSpPr txBox="1"/>
          <p:nvPr/>
        </p:nvSpPr>
        <p:spPr>
          <a:xfrm>
            <a:off x="635000" y="2235200"/>
            <a:ext cx="3784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Forankring i berg kan føre til lekkasje langs stag og peler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b-NO" dirty="0"/>
              <a:t>Begrens Skade I -  lekkasje langs peler er en av de største utfordringene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Lekkasje fra sprekkeakvifer i berg vil kunne føre til poretrykksreduksjon i leire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BFEC9E-9F84-49D9-847B-35E6842B9246}"/>
              </a:ext>
            </a:extLst>
          </p:cNvPr>
          <p:cNvSpPr txBox="1"/>
          <p:nvPr/>
        </p:nvSpPr>
        <p:spPr>
          <a:xfrm>
            <a:off x="4871198" y="4964585"/>
            <a:ext cx="2931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Figur fra Langford et al. (2021)</a:t>
            </a:r>
          </a:p>
        </p:txBody>
      </p:sp>
    </p:spTree>
    <p:extLst>
      <p:ext uri="{BB962C8B-B14F-4D97-AF65-F5344CB8AC3E}">
        <p14:creationId xmlns:p14="http://schemas.microsoft.com/office/powerpoint/2010/main" val="114653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EF91-44ED-46CE-96AC-B8B3F43A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Teori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61357-6A81-43A1-9EE6-66A396BA5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45083" cy="4351338"/>
          </a:xfrm>
        </p:spPr>
        <p:txBody>
          <a:bodyPr>
            <a:normAutofit/>
          </a:bodyPr>
          <a:lstStyle/>
          <a:p>
            <a:r>
              <a:rPr lang="nb-NO" sz="2400" dirty="0"/>
              <a:t>Et urbant </a:t>
            </a:r>
            <a:r>
              <a:rPr lang="nb-NO" sz="2400" dirty="0" err="1"/>
              <a:t>hydrogeolgisk</a:t>
            </a:r>
            <a:r>
              <a:rPr lang="nb-NO" sz="2400" dirty="0"/>
              <a:t> kretsløp</a:t>
            </a:r>
          </a:p>
          <a:p>
            <a:r>
              <a:rPr lang="nb-NO" sz="2400" dirty="0"/>
              <a:t>Antropogen påvirkning endrer det naturlige vannkretsløpet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27DBA7-46A4-4543-8668-B20712064461}"/>
              </a:ext>
            </a:extLst>
          </p:cNvPr>
          <p:cNvGrpSpPr/>
          <p:nvPr/>
        </p:nvGrpSpPr>
        <p:grpSpPr>
          <a:xfrm>
            <a:off x="211137" y="3483908"/>
            <a:ext cx="6226115" cy="3175123"/>
            <a:chOff x="211137" y="3543176"/>
            <a:chExt cx="6226115" cy="317512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FAACA1-F521-470F-A134-4756217E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37" y="3543176"/>
              <a:ext cx="6202363" cy="317512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DA6C9C8-F449-4692-B794-CCEE2C8B827A}"/>
                </a:ext>
              </a:extLst>
            </p:cNvPr>
            <p:cNvSpPr txBox="1"/>
            <p:nvPr/>
          </p:nvSpPr>
          <p:spPr>
            <a:xfrm>
              <a:off x="599705" y="4286991"/>
              <a:ext cx="61751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Nedbør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5BA10AE-A4ED-4BA5-9ABE-FCBA88BB1C5A}"/>
                </a:ext>
              </a:extLst>
            </p:cNvPr>
            <p:cNvSpPr txBox="1"/>
            <p:nvPr/>
          </p:nvSpPr>
          <p:spPr>
            <a:xfrm>
              <a:off x="1143990" y="4896392"/>
              <a:ext cx="75606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Avrenning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220A95A-4A8B-487F-A379-5BCB4DFF3094}"/>
                </a:ext>
              </a:extLst>
            </p:cNvPr>
            <p:cNvSpPr txBox="1"/>
            <p:nvPr/>
          </p:nvSpPr>
          <p:spPr>
            <a:xfrm>
              <a:off x="1670112" y="5155184"/>
              <a:ext cx="91277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Fordampning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94396BE-7608-4D30-8062-A8E1FF00C0EF}"/>
                </a:ext>
              </a:extLst>
            </p:cNvPr>
            <p:cNvSpPr txBox="1"/>
            <p:nvPr/>
          </p:nvSpPr>
          <p:spPr>
            <a:xfrm>
              <a:off x="2980356" y="4090085"/>
              <a:ext cx="1229447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Evapotranspirasjon</a:t>
              </a:r>
              <a:endParaRPr lang="nb-NO" sz="1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59B30C-8925-4298-ADF9-0C41601F3607}"/>
                </a:ext>
              </a:extLst>
            </p:cNvPr>
            <p:cNvSpPr txBox="1"/>
            <p:nvPr/>
          </p:nvSpPr>
          <p:spPr>
            <a:xfrm>
              <a:off x="4375708" y="4945186"/>
              <a:ext cx="756062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Fordampning</a:t>
              </a:r>
              <a:endParaRPr lang="nb-NO" sz="10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0F4173-C253-4F22-A2C8-8036AFBCBE06}"/>
                </a:ext>
              </a:extLst>
            </p:cNvPr>
            <p:cNvSpPr txBox="1"/>
            <p:nvPr/>
          </p:nvSpPr>
          <p:spPr>
            <a:xfrm>
              <a:off x="3902673" y="5262550"/>
              <a:ext cx="756061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Avrenning</a:t>
              </a:r>
              <a:endParaRPr lang="nb-NO" sz="10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887739-C7F1-4A69-8070-8E81196D94EA}"/>
                </a:ext>
              </a:extLst>
            </p:cNvPr>
            <p:cNvSpPr txBox="1"/>
            <p:nvPr/>
          </p:nvSpPr>
          <p:spPr>
            <a:xfrm>
              <a:off x="3127899" y="6311900"/>
              <a:ext cx="115280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Grunnvannsstrøm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28F7C7-0C50-485A-A8A1-F9C6E903095E}"/>
                </a:ext>
              </a:extLst>
            </p:cNvPr>
            <p:cNvSpPr txBox="1"/>
            <p:nvPr/>
          </p:nvSpPr>
          <p:spPr>
            <a:xfrm>
              <a:off x="241191" y="5185810"/>
              <a:ext cx="75606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Infiltrasjon &amp; perkolasjon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A49B84-B609-46EF-B2BF-1BD517D95164}"/>
                </a:ext>
              </a:extLst>
            </p:cNvPr>
            <p:cNvSpPr txBox="1"/>
            <p:nvPr/>
          </p:nvSpPr>
          <p:spPr>
            <a:xfrm>
              <a:off x="4452551" y="5749446"/>
              <a:ext cx="58259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Lekke rør</a:t>
              </a:r>
              <a:endParaRPr lang="nb-NO" sz="1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F3A690A-57A7-47E3-9A5D-105B1922C98B}"/>
                </a:ext>
              </a:extLst>
            </p:cNvPr>
            <p:cNvSpPr txBox="1"/>
            <p:nvPr/>
          </p:nvSpPr>
          <p:spPr>
            <a:xfrm>
              <a:off x="5726617" y="5247365"/>
              <a:ext cx="71063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Pumping av grunnvann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A6B14E9-9E50-4654-858B-78FB2DBB8E47}"/>
              </a:ext>
            </a:extLst>
          </p:cNvPr>
          <p:cNvCxnSpPr>
            <a:cxnSpLocks/>
          </p:cNvCxnSpPr>
          <p:nvPr/>
        </p:nvCxnSpPr>
        <p:spPr>
          <a:xfrm>
            <a:off x="6682774" y="3976762"/>
            <a:ext cx="1386509" cy="2550582"/>
          </a:xfrm>
          <a:prstGeom prst="line">
            <a:avLst/>
          </a:prstGeom>
          <a:ln w="12700">
            <a:solidFill>
              <a:srgbClr val="8D898A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E88E830-9B33-44FB-9240-CED467CFF1FD}"/>
              </a:ext>
            </a:extLst>
          </p:cNvPr>
          <p:cNvGrpSpPr/>
          <p:nvPr/>
        </p:nvGrpSpPr>
        <p:grpSpPr>
          <a:xfrm>
            <a:off x="6663440" y="3773189"/>
            <a:ext cx="5513557" cy="2873136"/>
            <a:chOff x="6659022" y="3952885"/>
            <a:chExt cx="5513557" cy="287313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2D5F07-51B0-43B5-AA52-B4A1BC189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9022" y="3952885"/>
              <a:ext cx="5291787" cy="280440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9E6829-F5DE-4BE7-BBD3-047AC08570A0}"/>
                </a:ext>
              </a:extLst>
            </p:cNvPr>
            <p:cNvSpPr txBox="1"/>
            <p:nvPr/>
          </p:nvSpPr>
          <p:spPr>
            <a:xfrm>
              <a:off x="10848110" y="4502435"/>
              <a:ext cx="926275" cy="184666"/>
            </a:xfrm>
            <a:prstGeom prst="rect">
              <a:avLst/>
            </a:prstGeom>
            <a:solidFill>
              <a:srgbClr val="F8CBAC"/>
            </a:solidFill>
          </p:spPr>
          <p:txBody>
            <a:bodyPr wrap="square" rtlCol="0">
              <a:spAutoFit/>
            </a:bodyPr>
            <a:lstStyle/>
            <a:p>
              <a:r>
                <a:rPr lang="nb-NO" sz="600" dirty="0"/>
                <a:t>Lag med høyere K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EBB63E-C6AD-4D7B-A3AB-C0B8FF2C0988}"/>
                </a:ext>
              </a:extLst>
            </p:cNvPr>
            <p:cNvSpPr txBox="1"/>
            <p:nvPr/>
          </p:nvSpPr>
          <p:spPr>
            <a:xfrm>
              <a:off x="6719992" y="6238959"/>
              <a:ext cx="1135535" cy="253916"/>
            </a:xfrm>
            <a:prstGeom prst="rect">
              <a:avLst/>
            </a:prstGeom>
            <a:solidFill>
              <a:srgbClr val="EBB4DC"/>
            </a:solidFill>
          </p:spPr>
          <p:txBody>
            <a:bodyPr wrap="square" rtlCol="0">
              <a:spAutoFit/>
            </a:bodyPr>
            <a:lstStyle/>
            <a:p>
              <a:r>
                <a:rPr lang="nb-NO" sz="1050" dirty="0"/>
                <a:t>K</a:t>
              </a:r>
              <a:r>
                <a:rPr lang="nb-NO" sz="1050" baseline="-25000" dirty="0"/>
                <a:t>akvitard</a:t>
              </a:r>
              <a:r>
                <a:rPr lang="nb-NO" sz="1050" dirty="0"/>
                <a:t> &lt; K</a:t>
              </a:r>
              <a:r>
                <a:rPr lang="nb-NO" sz="1050" baseline="-25000" dirty="0"/>
                <a:t>akvifer</a:t>
              </a:r>
              <a:endParaRPr lang="nb-NO" sz="900" baseline="-25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BD0C42-06CB-4224-A3AF-EB6D7AD13362}"/>
                </a:ext>
              </a:extLst>
            </p:cNvPr>
            <p:cNvSpPr txBox="1"/>
            <p:nvPr/>
          </p:nvSpPr>
          <p:spPr>
            <a:xfrm>
              <a:off x="6694650" y="4949060"/>
              <a:ext cx="673992" cy="261610"/>
            </a:xfrm>
            <a:prstGeom prst="rect">
              <a:avLst/>
            </a:prstGeom>
            <a:solidFill>
              <a:srgbClr val="D0CECF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dirty="0">
                  <a:solidFill>
                    <a:srgbClr val="8D898A"/>
                  </a:solidFill>
                </a:rPr>
                <a:t>Akvitard</a:t>
              </a:r>
              <a:endParaRPr lang="nb-NO" sz="1050" dirty="0">
                <a:solidFill>
                  <a:srgbClr val="8D898A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0B5DBDC-A13C-41FF-8D37-730D56936DE8}"/>
                </a:ext>
              </a:extLst>
            </p:cNvPr>
            <p:cNvSpPr txBox="1"/>
            <p:nvPr/>
          </p:nvSpPr>
          <p:spPr>
            <a:xfrm>
              <a:off x="6703567" y="5258950"/>
              <a:ext cx="608681" cy="261610"/>
            </a:xfrm>
            <a:prstGeom prst="rect">
              <a:avLst/>
            </a:prstGeom>
            <a:solidFill>
              <a:srgbClr val="EBB4DC"/>
            </a:solidFill>
          </p:spPr>
          <p:txBody>
            <a:bodyPr wrap="square" rtlCol="0">
              <a:spAutoFit/>
            </a:bodyPr>
            <a:lstStyle/>
            <a:p>
              <a:r>
                <a:rPr lang="nb-NO" sz="1100" dirty="0">
                  <a:solidFill>
                    <a:srgbClr val="CC73B0"/>
                  </a:solidFill>
                </a:rPr>
                <a:t>Akvifer</a:t>
              </a:r>
              <a:endParaRPr lang="nb-NO" sz="1050" dirty="0">
                <a:solidFill>
                  <a:srgbClr val="CC73B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3154657-C661-458B-9418-94F17265AC1F}"/>
                </a:ext>
              </a:extLst>
            </p:cNvPr>
            <p:cNvSpPr txBox="1"/>
            <p:nvPr/>
          </p:nvSpPr>
          <p:spPr>
            <a:xfrm>
              <a:off x="6659022" y="6534594"/>
              <a:ext cx="1166820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           Trykkgradient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BD3A3C-6F1E-4AC7-935A-B63ED226E858}"/>
                </a:ext>
              </a:extLst>
            </p:cNvPr>
            <p:cNvCxnSpPr/>
            <p:nvPr/>
          </p:nvCxnSpPr>
          <p:spPr>
            <a:xfrm>
              <a:off x="6776153" y="6632369"/>
              <a:ext cx="178478" cy="0"/>
            </a:xfrm>
            <a:prstGeom prst="line">
              <a:avLst/>
            </a:prstGeom>
            <a:ln w="19050"/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62014F-3721-44DE-9EE5-65657CD525CD}"/>
                </a:ext>
              </a:extLst>
            </p:cNvPr>
            <p:cNvSpPr txBox="1"/>
            <p:nvPr/>
          </p:nvSpPr>
          <p:spPr>
            <a:xfrm>
              <a:off x="10756805" y="6529270"/>
              <a:ext cx="1415774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Hydrostatisk trykk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8D9F37-024F-42B1-A106-CB6F367FD88C}"/>
                </a:ext>
              </a:extLst>
            </p:cNvPr>
            <p:cNvCxnSpPr>
              <a:cxnSpLocks/>
            </p:cNvCxnSpPr>
            <p:nvPr/>
          </p:nvCxnSpPr>
          <p:spPr>
            <a:xfrm>
              <a:off x="10643457" y="6642316"/>
              <a:ext cx="162837" cy="0"/>
            </a:xfrm>
            <a:prstGeom prst="line">
              <a:avLst/>
            </a:prstGeom>
            <a:ln w="12700">
              <a:solidFill>
                <a:srgbClr val="8D898A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4405C8B-9E5C-4D4A-BB0E-1DCB86C8DF37}"/>
                </a:ext>
              </a:extLst>
            </p:cNvPr>
            <p:cNvSpPr txBox="1"/>
            <p:nvPr/>
          </p:nvSpPr>
          <p:spPr>
            <a:xfrm>
              <a:off x="8975836" y="6610577"/>
              <a:ext cx="52310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800" dirty="0"/>
                <a:t>  </a:t>
              </a:r>
              <a:r>
                <a:rPr lang="nb-NO" sz="800" b="1" dirty="0"/>
                <a:t>Trykk</a:t>
              </a:r>
            </a:p>
          </p:txBody>
        </p:sp>
      </p:grp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97E5E624-AFE1-4907-A08F-D8A9D08B93E6}"/>
              </a:ext>
            </a:extLst>
          </p:cNvPr>
          <p:cNvSpPr txBox="1">
            <a:spLocks/>
          </p:cNvSpPr>
          <p:nvPr/>
        </p:nvSpPr>
        <p:spPr>
          <a:xfrm>
            <a:off x="6663440" y="1762767"/>
            <a:ext cx="49450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400" dirty="0"/>
              <a:t>En overtrykket lukket akvifer</a:t>
            </a:r>
          </a:p>
          <a:p>
            <a:r>
              <a:rPr lang="nb-NO" sz="2400" dirty="0"/>
              <a:t>I B): potensial for </a:t>
            </a:r>
            <a:r>
              <a:rPr lang="nb-NO" sz="2400" dirty="0" err="1"/>
              <a:t>kompaksjon</a:t>
            </a:r>
            <a:r>
              <a:rPr lang="nb-NO" sz="2400" dirty="0"/>
              <a:t> som en følge av trykkreduksjon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305EA1-B631-4B86-A966-0F5CCD764BAB}"/>
              </a:ext>
            </a:extLst>
          </p:cNvPr>
          <p:cNvCxnSpPr/>
          <p:nvPr/>
        </p:nvCxnSpPr>
        <p:spPr>
          <a:xfrm>
            <a:off x="3802743" y="1342476"/>
            <a:ext cx="46445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2E73AE26-741F-4463-9D6A-ECF0A1C313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3179664"/>
              </p:ext>
            </p:extLst>
          </p:nvPr>
        </p:nvGraphicFramePr>
        <p:xfrm>
          <a:off x="107336" y="30178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843188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55B6D-64FD-4424-962C-04E4C6D82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Grunnvannsmodell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4337D-7060-4B0D-A5D6-33CBD7A4E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6878" y="1733577"/>
            <a:ext cx="10515600" cy="4351338"/>
          </a:xfrm>
        </p:spPr>
        <p:txBody>
          <a:bodyPr>
            <a:normAutofit/>
          </a:bodyPr>
          <a:lstStyle/>
          <a:p>
            <a:r>
              <a:rPr lang="nb-NO" sz="1800" dirty="0"/>
              <a:t>Grunnvannsdata fra Granada</a:t>
            </a:r>
          </a:p>
          <a:p>
            <a:endParaRPr lang="nb-NO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585B704-B805-4372-BB14-6878875F28B6}"/>
              </a:ext>
            </a:extLst>
          </p:cNvPr>
          <p:cNvGrpSpPr/>
          <p:nvPr/>
        </p:nvGrpSpPr>
        <p:grpSpPr>
          <a:xfrm>
            <a:off x="936574" y="2257709"/>
            <a:ext cx="4706720" cy="4570113"/>
            <a:chOff x="302907" y="2287887"/>
            <a:chExt cx="4706720" cy="45701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88A00EF-F3AC-447B-869E-60328B8FF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907" y="2287887"/>
              <a:ext cx="4706720" cy="4570113"/>
            </a:xfrm>
            <a:prstGeom prst="rect">
              <a:avLst/>
            </a:prstGeom>
          </p:spPr>
        </p:pic>
        <p:sp>
          <p:nvSpPr>
            <p:cNvPr id="11" name="Rectangle: Diagonal Corners Snipped 10">
              <a:extLst>
                <a:ext uri="{FF2B5EF4-FFF2-40B4-BE49-F238E27FC236}">
                  <a16:creationId xmlns:a16="http://schemas.microsoft.com/office/drawing/2014/main" id="{C2511812-547C-4B3B-9624-D8D8ED5F9DE5}"/>
                </a:ext>
              </a:extLst>
            </p:cNvPr>
            <p:cNvSpPr/>
            <p:nvPr/>
          </p:nvSpPr>
          <p:spPr>
            <a:xfrm rot="19828331">
              <a:off x="2005781" y="4535771"/>
              <a:ext cx="744793" cy="458481"/>
            </a:xfrm>
            <a:prstGeom prst="snip2Diag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162E71-926D-40BA-A146-C5926D68D13C}"/>
              </a:ext>
            </a:extLst>
          </p:cNvPr>
          <p:cNvGrpSpPr/>
          <p:nvPr/>
        </p:nvGrpSpPr>
        <p:grpSpPr>
          <a:xfrm>
            <a:off x="6382565" y="1974336"/>
            <a:ext cx="5091175" cy="4623619"/>
            <a:chOff x="5264793" y="2249129"/>
            <a:chExt cx="5091175" cy="462361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912233-9166-40EB-9C68-4E4E04317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4793" y="2249129"/>
              <a:ext cx="5091175" cy="462361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F8F01D-1159-4A18-91B8-35F80F6045EA}"/>
                </a:ext>
              </a:extLst>
            </p:cNvPr>
            <p:cNvSpPr txBox="1"/>
            <p:nvPr/>
          </p:nvSpPr>
          <p:spPr>
            <a:xfrm rot="1187269">
              <a:off x="7411065" y="2797342"/>
              <a:ext cx="1386348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dirty="0">
                  <a:solidFill>
                    <a:srgbClr val="98362F"/>
                  </a:solidFill>
                </a:rPr>
                <a:t>Grunnvannsstrøm inn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4990C7-E34D-4192-895D-84846A454EA1}"/>
                </a:ext>
              </a:extLst>
            </p:cNvPr>
            <p:cNvSpPr txBox="1"/>
            <p:nvPr/>
          </p:nvSpPr>
          <p:spPr>
            <a:xfrm>
              <a:off x="6743335" y="6317106"/>
              <a:ext cx="1190586" cy="4154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b-NO" sz="1050" dirty="0">
                  <a:solidFill>
                    <a:srgbClr val="A92FFC"/>
                  </a:solidFill>
                </a:rPr>
                <a:t>Grunnvannsstrøm ut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6A00BC-0811-49B2-9EDE-6D86FBB59C52}"/>
              </a:ext>
            </a:extLst>
          </p:cNvPr>
          <p:cNvCxnSpPr/>
          <p:nvPr/>
        </p:nvCxnSpPr>
        <p:spPr>
          <a:xfrm>
            <a:off x="3802743" y="1342476"/>
            <a:ext cx="46445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85C06A7-2D51-4E71-8067-96E9C4BEA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073918"/>
              </p:ext>
            </p:extLst>
          </p:nvPr>
        </p:nvGraphicFramePr>
        <p:xfrm>
          <a:off x="107336" y="30178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3094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44207-BE62-48B0-A19C-B693584D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Sensitivitetsstudie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BB31C-B21A-4863-AA0D-18BC1F4B4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88" y="1539211"/>
            <a:ext cx="6105525" cy="34178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972ED6-ABF2-40EC-9417-61269D31E263}"/>
              </a:ext>
            </a:extLst>
          </p:cNvPr>
          <p:cNvSpPr txBox="1"/>
          <p:nvPr/>
        </p:nvSpPr>
        <p:spPr>
          <a:xfrm>
            <a:off x="6428013" y="6397755"/>
            <a:ext cx="4095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Verdier fra </a:t>
            </a:r>
            <a:r>
              <a:rPr lang="nb-NO" sz="1100" dirty="0" err="1"/>
              <a:t>Freeze</a:t>
            </a:r>
            <a:r>
              <a:rPr lang="nb-NO" sz="1100" dirty="0"/>
              <a:t> &amp; Cherry (1979), Morris &amp; Johnson (1967) og Tuttle (2020).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80C0D-6807-41BC-916B-B0CB71EB0789}"/>
              </a:ext>
            </a:extLst>
          </p:cNvPr>
          <p:cNvSpPr txBox="1"/>
          <p:nvPr/>
        </p:nvSpPr>
        <p:spPr>
          <a:xfrm>
            <a:off x="838200" y="2690336"/>
            <a:ext cx="42144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Tre sensitivitets scenarioer som har blitt kalibrert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nb-NO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b-NO" dirty="0"/>
              <a:t>Høy hydraulisk konduktivitet har blitt målt i berg, særlig nord i byggegropen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7A8770-7476-4133-9F6B-237158830BE6}"/>
              </a:ext>
            </a:extLst>
          </p:cNvPr>
          <p:cNvGrpSpPr/>
          <p:nvPr/>
        </p:nvGrpSpPr>
        <p:grpSpPr>
          <a:xfrm>
            <a:off x="6428013" y="4957021"/>
            <a:ext cx="4038601" cy="1448443"/>
            <a:chOff x="5745536" y="3635468"/>
            <a:chExt cx="4038601" cy="14484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CEEC847-6831-4A36-91C4-5952F4FC889E}"/>
                </a:ext>
              </a:extLst>
            </p:cNvPr>
            <p:cNvGrpSpPr/>
            <p:nvPr/>
          </p:nvGrpSpPr>
          <p:grpSpPr>
            <a:xfrm>
              <a:off x="5745536" y="3635468"/>
              <a:ext cx="4038601" cy="1448443"/>
              <a:chOff x="5745536" y="3635468"/>
              <a:chExt cx="4038601" cy="144844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BF1AB49-8A8B-445B-9A24-AC62976BE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45536" y="3635468"/>
                <a:ext cx="4038601" cy="1448443"/>
              </a:xfrm>
              <a:prstGeom prst="rect">
                <a:avLst/>
              </a:prstGeom>
            </p:spPr>
          </p:pic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D29E8659-5863-45A8-B731-65745D971638}"/>
                  </a:ext>
                </a:extLst>
              </p:cNvPr>
              <p:cNvSpPr/>
              <p:nvPr/>
            </p:nvSpPr>
            <p:spPr>
              <a:xfrm>
                <a:off x="6796445" y="4164654"/>
                <a:ext cx="108089" cy="108066"/>
              </a:xfrm>
              <a:prstGeom prst="hexagon">
                <a:avLst/>
              </a:prstGeom>
              <a:solidFill>
                <a:srgbClr val="00AF50"/>
              </a:solidFill>
              <a:ln>
                <a:solidFill>
                  <a:srgbClr val="00A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9" name="Hexagon 8">
                <a:extLst>
                  <a:ext uri="{FF2B5EF4-FFF2-40B4-BE49-F238E27FC236}">
                    <a16:creationId xmlns:a16="http://schemas.microsoft.com/office/drawing/2014/main" id="{30981F7C-3D6B-457B-A64D-F7C3BB3A0614}"/>
                  </a:ext>
                </a:extLst>
              </p:cNvPr>
              <p:cNvSpPr/>
              <p:nvPr/>
            </p:nvSpPr>
            <p:spPr>
              <a:xfrm>
                <a:off x="6790900" y="4317054"/>
                <a:ext cx="108089" cy="108066"/>
              </a:xfrm>
              <a:prstGeom prst="hexagon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0" name="Hexagon 9">
                <a:extLst>
                  <a:ext uri="{FF2B5EF4-FFF2-40B4-BE49-F238E27FC236}">
                    <a16:creationId xmlns:a16="http://schemas.microsoft.com/office/drawing/2014/main" id="{FDA4BD2B-860A-484F-A98B-B9D2863CFFED}"/>
                  </a:ext>
                </a:extLst>
              </p:cNvPr>
              <p:cNvSpPr/>
              <p:nvPr/>
            </p:nvSpPr>
            <p:spPr>
              <a:xfrm>
                <a:off x="6779814" y="4771485"/>
                <a:ext cx="108089" cy="108066"/>
              </a:xfrm>
              <a:prstGeom prst="hexagon">
                <a:avLst/>
              </a:prstGeom>
              <a:solidFill>
                <a:srgbClr val="5E9CD3"/>
              </a:solidFill>
              <a:ln>
                <a:solidFill>
                  <a:srgbClr val="5E9C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  <p:sp>
            <p:nvSpPr>
              <p:cNvPr id="11" name="Hexagon 10">
                <a:extLst>
                  <a:ext uri="{FF2B5EF4-FFF2-40B4-BE49-F238E27FC236}">
                    <a16:creationId xmlns:a16="http://schemas.microsoft.com/office/drawing/2014/main" id="{7180F18D-4691-4264-AD9B-0D3164DB635E}"/>
                  </a:ext>
                </a:extLst>
              </p:cNvPr>
              <p:cNvSpPr/>
              <p:nvPr/>
            </p:nvSpPr>
            <p:spPr>
              <a:xfrm>
                <a:off x="6782581" y="4923885"/>
                <a:ext cx="108089" cy="108066"/>
              </a:xfrm>
              <a:prstGeom prst="hexag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C6B5CFF6-6EB8-4083-AA6E-94BC2B37F4ED}"/>
                </a:ext>
              </a:extLst>
            </p:cNvPr>
            <p:cNvSpPr/>
            <p:nvPr/>
          </p:nvSpPr>
          <p:spPr>
            <a:xfrm>
              <a:off x="6779815" y="4469454"/>
              <a:ext cx="108089" cy="108066"/>
            </a:xfrm>
            <a:prstGeom prst="hexagon">
              <a:avLst/>
            </a:prstGeom>
            <a:solidFill>
              <a:srgbClr val="F7B086"/>
            </a:solidFill>
            <a:ln>
              <a:solidFill>
                <a:srgbClr val="F7B0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4" name="Hexagon 13">
              <a:extLst>
                <a:ext uri="{FF2B5EF4-FFF2-40B4-BE49-F238E27FC236}">
                  <a16:creationId xmlns:a16="http://schemas.microsoft.com/office/drawing/2014/main" id="{AE85DB1B-36A2-488F-869B-2C78129D2497}"/>
                </a:ext>
              </a:extLst>
            </p:cNvPr>
            <p:cNvSpPr/>
            <p:nvPr/>
          </p:nvSpPr>
          <p:spPr>
            <a:xfrm>
              <a:off x="6779814" y="4619085"/>
              <a:ext cx="108089" cy="108066"/>
            </a:xfrm>
            <a:prstGeom prst="hexagon">
              <a:avLst/>
            </a:prstGeom>
            <a:solidFill>
              <a:srgbClr val="FCC201"/>
            </a:solidFill>
            <a:ln>
              <a:solidFill>
                <a:srgbClr val="FCC2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43EE75-D536-406F-B701-84FC450B86EE}"/>
              </a:ext>
            </a:extLst>
          </p:cNvPr>
          <p:cNvCxnSpPr/>
          <p:nvPr/>
        </p:nvCxnSpPr>
        <p:spPr>
          <a:xfrm>
            <a:off x="3802743" y="1342476"/>
            <a:ext cx="46445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6291590-1B10-4C86-A759-3EB84B0151E3}"/>
              </a:ext>
            </a:extLst>
          </p:cNvPr>
          <p:cNvSpPr txBox="1"/>
          <p:nvPr/>
        </p:nvSpPr>
        <p:spPr>
          <a:xfrm>
            <a:off x="7219950" y="1616805"/>
            <a:ext cx="313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1.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53699-F0FA-4DE7-80E0-E58CEA569455}"/>
              </a:ext>
            </a:extLst>
          </p:cNvPr>
          <p:cNvSpPr txBox="1"/>
          <p:nvPr/>
        </p:nvSpPr>
        <p:spPr>
          <a:xfrm>
            <a:off x="9286875" y="1616805"/>
            <a:ext cx="313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2.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998858-814E-4C56-B037-4F764222FDFB}"/>
              </a:ext>
            </a:extLst>
          </p:cNvPr>
          <p:cNvSpPr txBox="1"/>
          <p:nvPr/>
        </p:nvSpPr>
        <p:spPr>
          <a:xfrm>
            <a:off x="11353800" y="1622372"/>
            <a:ext cx="3131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/>
              <a:t>3.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64BC24E3-8688-41CA-9966-98DDAE6A90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1705645"/>
              </p:ext>
            </p:extLst>
          </p:nvPr>
        </p:nvGraphicFramePr>
        <p:xfrm>
          <a:off x="107336" y="89172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75415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D5143-C08D-4645-8B81-2EDB1824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Setningspotensiale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AA31F28-B5F7-4E5C-83D4-8EADACF5F296}"/>
              </a:ext>
            </a:extLst>
          </p:cNvPr>
          <p:cNvCxnSpPr/>
          <p:nvPr/>
        </p:nvCxnSpPr>
        <p:spPr>
          <a:xfrm>
            <a:off x="3802743" y="1342476"/>
            <a:ext cx="4644571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111E764-AFAD-471F-B7C2-DCAEBBFCC9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9816137"/>
              </p:ext>
            </p:extLst>
          </p:nvPr>
        </p:nvGraphicFramePr>
        <p:xfrm>
          <a:off x="107336" y="118669"/>
          <a:ext cx="3727245" cy="3349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236A0B38-8D0E-4EB6-A6FB-FD2DEE545756}"/>
              </a:ext>
            </a:extLst>
          </p:cNvPr>
          <p:cNvGrpSpPr/>
          <p:nvPr/>
        </p:nvGrpSpPr>
        <p:grpSpPr>
          <a:xfrm>
            <a:off x="896257" y="1525709"/>
            <a:ext cx="4061284" cy="1765459"/>
            <a:chOff x="5768316" y="2868003"/>
            <a:chExt cx="3656507" cy="13110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5DC3C45-1BE9-40EF-A233-4538FDB18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68317" y="2868003"/>
              <a:ext cx="3656506" cy="97247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33A5AA-A18A-4E60-B2EA-2542E062FDD2}"/>
                </a:ext>
              </a:extLst>
            </p:cNvPr>
            <p:cNvSpPr txBox="1"/>
            <p:nvPr/>
          </p:nvSpPr>
          <p:spPr>
            <a:xfrm>
              <a:off x="5768316" y="3871245"/>
              <a:ext cx="2493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Fra </a:t>
              </a:r>
              <a:r>
                <a:rPr lang="en-US" sz="1400" i="1" dirty="0" err="1"/>
                <a:t>Piciullo</a:t>
              </a:r>
              <a:r>
                <a:rPr lang="en-US" sz="1400" i="1" dirty="0"/>
                <a:t> et al. (2021)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BE1784D-FE3B-4147-9593-6D9F326B5710}"/>
              </a:ext>
            </a:extLst>
          </p:cNvPr>
          <p:cNvSpPr txBox="1"/>
          <p:nvPr/>
        </p:nvSpPr>
        <p:spPr>
          <a:xfrm>
            <a:off x="6639012" y="4527727"/>
            <a:ext cx="4480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Erfaringsdata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Braaten et al. (2004) har </a:t>
            </a:r>
            <a:r>
              <a:rPr lang="en-US" dirty="0" err="1"/>
              <a:t>blitt</a:t>
            </a:r>
            <a:r>
              <a:rPr lang="en-US" dirty="0"/>
              <a:t> </a:t>
            </a:r>
            <a:r>
              <a:rPr lang="en-US" dirty="0" err="1"/>
              <a:t>brukt</a:t>
            </a:r>
            <a:r>
              <a:rPr lang="en-US" dirty="0"/>
              <a:t> for å </a:t>
            </a:r>
            <a:r>
              <a:rPr lang="en-US" dirty="0" err="1"/>
              <a:t>estimere</a:t>
            </a:r>
            <a:r>
              <a:rPr lang="en-US" dirty="0"/>
              <a:t> </a:t>
            </a:r>
            <a:r>
              <a:rPr lang="en-US" dirty="0" err="1"/>
              <a:t>setninger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Metoden</a:t>
            </a:r>
            <a:r>
              <a:rPr lang="en-US" dirty="0"/>
              <a:t> for å </a:t>
            </a:r>
            <a:r>
              <a:rPr lang="en-US" dirty="0" err="1"/>
              <a:t>klassifisere</a:t>
            </a:r>
            <a:r>
              <a:rPr lang="en-US" dirty="0"/>
              <a:t> </a:t>
            </a:r>
            <a:r>
              <a:rPr lang="en-US" dirty="0" err="1"/>
              <a:t>risiko</a:t>
            </a:r>
            <a:r>
              <a:rPr lang="en-US" dirty="0"/>
              <a:t> </a:t>
            </a:r>
            <a:r>
              <a:rPr lang="en-US" dirty="0" err="1"/>
              <a:t>relatert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setninger</a:t>
            </a:r>
            <a:r>
              <a:rPr lang="en-US" dirty="0"/>
              <a:t> er </a:t>
            </a:r>
            <a:r>
              <a:rPr lang="en-US" dirty="0" err="1"/>
              <a:t>hentet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Piciullo</a:t>
            </a:r>
            <a:r>
              <a:rPr lang="en-US" dirty="0"/>
              <a:t> et al. (2021)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B4C312-6196-4246-8172-00BC16269671}"/>
              </a:ext>
            </a:extLst>
          </p:cNvPr>
          <p:cNvGrpSpPr/>
          <p:nvPr/>
        </p:nvGrpSpPr>
        <p:grpSpPr>
          <a:xfrm>
            <a:off x="703455" y="3354952"/>
            <a:ext cx="5123140" cy="3048029"/>
            <a:chOff x="5857875" y="2802218"/>
            <a:chExt cx="5890085" cy="370484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925E7A2-D132-4B71-8538-64A32F609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7875" y="2802218"/>
              <a:ext cx="5890085" cy="349567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872E67-2184-4625-B7B3-0913A8C8E43C}"/>
                </a:ext>
              </a:extLst>
            </p:cNvPr>
            <p:cNvSpPr txBox="1"/>
            <p:nvPr/>
          </p:nvSpPr>
          <p:spPr>
            <a:xfrm>
              <a:off x="5857875" y="6199286"/>
              <a:ext cx="29542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Fra Braaten et al. (2004)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6FF9415-3F25-4FD0-B028-432E76D80B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39012" y="1591609"/>
            <a:ext cx="4246562" cy="23853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95B1B0D-E87F-4320-B5DE-3AD069F3A2E3}"/>
              </a:ext>
            </a:extLst>
          </p:cNvPr>
          <p:cNvSpPr txBox="1"/>
          <p:nvPr/>
        </p:nvSpPr>
        <p:spPr>
          <a:xfrm>
            <a:off x="6639012" y="3964072"/>
            <a:ext cx="29316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" dirty="0"/>
              <a:t>Bilde: Oslo kommune, Plan- og bygningsetaten  </a:t>
            </a:r>
          </a:p>
        </p:txBody>
      </p:sp>
    </p:spTree>
    <p:extLst>
      <p:ext uri="{BB962C8B-B14F-4D97-AF65-F5344CB8AC3E}">
        <p14:creationId xmlns:p14="http://schemas.microsoft.com/office/powerpoint/2010/main" val="1713524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</TotalTime>
  <Words>1067</Words>
  <Application>Microsoft Office PowerPoint</Application>
  <PresentationFormat>Widescreen</PresentationFormat>
  <Paragraphs>240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Office Theme</vt:lpstr>
      <vt:lpstr>Pore Pressure Evolution and Related Risk at Gaustad , Oslo</vt:lpstr>
      <vt:lpstr>Oversikt</vt:lpstr>
      <vt:lpstr>Hovedmål for oppgaven</vt:lpstr>
      <vt:lpstr>Områdebeskrivelse</vt:lpstr>
      <vt:lpstr>Utfordringer relatert til åpen byggegrop</vt:lpstr>
      <vt:lpstr>Teori</vt:lpstr>
      <vt:lpstr>Grunnvannsmodell</vt:lpstr>
      <vt:lpstr>Sensitivitetsstudie</vt:lpstr>
      <vt:lpstr>Setningspotensiale</vt:lpstr>
      <vt:lpstr>Stratigrafi</vt:lpstr>
      <vt:lpstr>Grunnvannsmodell</vt:lpstr>
      <vt:lpstr>Poretrykksanalyse</vt:lpstr>
      <vt:lpstr>Setningspotensiale</vt:lpstr>
      <vt:lpstr>Konklusjon</vt:lpstr>
      <vt:lpstr>Referanser</vt:lpstr>
      <vt:lpstr>Takk for oppmerksomheten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Evolusjon av poretrykk og relaterte risikoer</dc:title>
  <dc:creator>Rannveig Brørvik Sæten</dc:creator>
  <cp:lastModifiedBy>Jahren, Ingerid Rolstad</cp:lastModifiedBy>
  <cp:revision>2</cp:revision>
  <dcterms:created xsi:type="dcterms:W3CDTF">2021-10-14T10:24:02Z</dcterms:created>
  <dcterms:modified xsi:type="dcterms:W3CDTF">2021-11-17T08:33:43Z</dcterms:modified>
</cp:coreProperties>
</file>